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28" r:id="rId2"/>
    <p:sldId id="335" r:id="rId3"/>
    <p:sldId id="263" r:id="rId4"/>
    <p:sldId id="341" r:id="rId5"/>
    <p:sldId id="264" r:id="rId6"/>
    <p:sldId id="269" r:id="rId7"/>
    <p:sldId id="271" r:id="rId8"/>
    <p:sldId id="272" r:id="rId9"/>
    <p:sldId id="274" r:id="rId10"/>
    <p:sldId id="344" r:id="rId11"/>
    <p:sldId id="349" r:id="rId12"/>
    <p:sldId id="350" r:id="rId13"/>
    <p:sldId id="346" r:id="rId14"/>
    <p:sldId id="319" r:id="rId15"/>
    <p:sldId id="323" r:id="rId16"/>
    <p:sldId id="321" r:id="rId17"/>
    <p:sldId id="273" r:id="rId18"/>
    <p:sldId id="281" r:id="rId19"/>
    <p:sldId id="277" r:id="rId20"/>
    <p:sldId id="259" r:id="rId21"/>
    <p:sldId id="284" r:id="rId22"/>
    <p:sldId id="283" r:id="rId23"/>
    <p:sldId id="257" r:id="rId24"/>
    <p:sldId id="258" r:id="rId25"/>
    <p:sldId id="322" r:id="rId26"/>
    <p:sldId id="289" r:id="rId27"/>
    <p:sldId id="288" r:id="rId28"/>
    <p:sldId id="291" r:id="rId29"/>
    <p:sldId id="292" r:id="rId30"/>
    <p:sldId id="293" r:id="rId31"/>
    <p:sldId id="294" r:id="rId32"/>
    <p:sldId id="295" r:id="rId33"/>
    <p:sldId id="297" r:id="rId34"/>
    <p:sldId id="299" r:id="rId35"/>
    <p:sldId id="317" r:id="rId36"/>
    <p:sldId id="318" r:id="rId3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  <a:srgbClr val="66FFCC"/>
    <a:srgbClr val="000099"/>
    <a:srgbClr val="800000"/>
    <a:srgbClr val="000066"/>
    <a:srgbClr val="FFFF00"/>
    <a:srgbClr val="66669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C98303C3-B324-48F4-A9D5-31FCDCA8AF6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570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1E1AF0-E760-4DE9-970B-6E9F3D82E721}" type="slidenum">
              <a:rPr lang="ru-RU"/>
              <a:pPr/>
              <a:t>7</a:t>
            </a:fld>
            <a:endParaRPr lang="ru-RU"/>
          </a:p>
        </p:txBody>
      </p:sp>
      <p:sp>
        <p:nvSpPr>
          <p:cNvPr id="696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D791C55-45CA-4A17-B4E5-0E8C52E013A4}" type="slidenum">
              <a:rPr lang="ru-RU" sz="1200"/>
              <a:pPr algn="r"/>
              <a:t>7</a:t>
            </a:fld>
            <a:endParaRPr lang="ru-RU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Звук включается по щелчку. Щелчок для продолжения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D83CFC-3BC2-4562-BA64-E0790CF4F3C6}" type="slidenum">
              <a:rPr lang="ru-RU"/>
              <a:pPr/>
              <a:t>34</a:t>
            </a:fld>
            <a:endParaRPr lang="ru-RU"/>
          </a:p>
        </p:txBody>
      </p:sp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369B1EB-540E-4820-B831-BCB37FCEA404}" type="slidenum">
              <a:rPr lang="ru-RU" sz="1200"/>
              <a:pPr algn="r"/>
              <a:t>34</a:t>
            </a:fld>
            <a:endParaRPr lang="ru-RU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Щелчок для продолжения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98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9F6DE4-44FC-404F-BEFD-A2446CA5301C}" type="slidenum">
              <a:rPr lang="ru-RU"/>
              <a:pPr/>
              <a:t>35</a:t>
            </a:fld>
            <a:endParaRPr lang="ru-RU"/>
          </a:p>
        </p:txBody>
      </p:sp>
      <p:sp>
        <p:nvSpPr>
          <p:cNvPr id="1546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C854C25-ECB0-49C4-897B-258FA05EA381}" type="slidenum">
              <a:rPr lang="ru-RU" sz="1200"/>
              <a:pPr algn="r"/>
              <a:t>35</a:t>
            </a:fld>
            <a:endParaRPr lang="ru-RU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Щелчок для продолжения</a:t>
            </a:r>
          </a:p>
        </p:txBody>
      </p:sp>
    </p:spTree>
    <p:extLst>
      <p:ext uri="{BB962C8B-B14F-4D97-AF65-F5344CB8AC3E}">
        <p14:creationId xmlns:p14="http://schemas.microsoft.com/office/powerpoint/2010/main" val="367412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800F61-3E23-4C98-ACDF-8AB716E05178}" type="slidenum">
              <a:rPr lang="ru-RU"/>
              <a:pPr/>
              <a:t>21</a:t>
            </a:fld>
            <a:endParaRPr lang="ru-RU"/>
          </a:p>
        </p:txBody>
      </p:sp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8719B16-7619-414E-AB9F-E2BE01060693}" type="slidenum">
              <a:rPr lang="ru-RU" sz="1200"/>
              <a:pPr algn="r"/>
              <a:t>21</a:t>
            </a:fld>
            <a:endParaRPr lang="ru-RU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Анимация на слайде по щелчку. Щелчок для продолжения. 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22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303C3-B324-48F4-A9D5-31FCDCA8AF68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1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474F12-38AF-4E46-9A86-E435C43F67C0}" type="slidenum">
              <a:rPr lang="ru-RU"/>
              <a:pPr/>
              <a:t>26</a:t>
            </a:fld>
            <a:endParaRPr lang="ru-RU"/>
          </a:p>
        </p:txBody>
      </p:sp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A219C83-E4B1-4E7C-A7B8-94212BA3940C}" type="slidenum">
              <a:rPr lang="ru-RU" sz="1200"/>
              <a:pPr algn="r"/>
              <a:t>26</a:t>
            </a:fld>
            <a:endParaRPr lang="ru-RU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Анимация по щелчку. Щелчок для продолжения</a:t>
            </a:r>
          </a:p>
        </p:txBody>
      </p:sp>
    </p:spTree>
    <p:extLst>
      <p:ext uri="{BB962C8B-B14F-4D97-AF65-F5344CB8AC3E}">
        <p14:creationId xmlns:p14="http://schemas.microsoft.com/office/powerpoint/2010/main" val="2520203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1CBB70-D9DE-4BE3-961A-F31357A9647A}" type="slidenum">
              <a:rPr lang="ru-RU"/>
              <a:pPr/>
              <a:t>28</a:t>
            </a:fld>
            <a:endParaRPr lang="ru-RU"/>
          </a:p>
        </p:txBody>
      </p:sp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D88278D-6CCB-48FE-914E-E7255E181B71}" type="slidenum">
              <a:rPr lang="ru-RU" sz="1200"/>
              <a:pPr algn="r"/>
              <a:t>28</a:t>
            </a:fld>
            <a:endParaRPr lang="ru-RU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Щелчок для продолжения</a:t>
            </a:r>
          </a:p>
        </p:txBody>
      </p:sp>
    </p:spTree>
    <p:extLst>
      <p:ext uri="{BB962C8B-B14F-4D97-AF65-F5344CB8AC3E}">
        <p14:creationId xmlns:p14="http://schemas.microsoft.com/office/powerpoint/2010/main" val="333950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E68DB8-E360-4990-B5CA-91F7D2127D96}" type="slidenum">
              <a:rPr lang="ru-RU"/>
              <a:pPr/>
              <a:t>30</a:t>
            </a:fld>
            <a:endParaRPr lang="ru-RU"/>
          </a:p>
        </p:txBody>
      </p:sp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089A7B3-9F73-46D2-8157-AE5177DEAEAC}" type="slidenum">
              <a:rPr lang="ru-RU" sz="1200"/>
              <a:pPr algn="r"/>
              <a:t>30</a:t>
            </a:fld>
            <a:endParaRPr lang="ru-RU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Щелчок для продолжения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22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261AF-2E43-458F-9273-78400E9C0B9D}" type="slidenum">
              <a:rPr lang="ru-RU"/>
              <a:pPr/>
              <a:t>31</a:t>
            </a:fld>
            <a:endParaRPr lang="ru-RU"/>
          </a:p>
        </p:txBody>
      </p:sp>
      <p:sp>
        <p:nvSpPr>
          <p:cNvPr id="1157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36D3B55-7853-4E31-A2CE-3308FB709570}" type="slidenum">
              <a:rPr lang="ru-RU" sz="1200"/>
              <a:pPr algn="r"/>
              <a:t>31</a:t>
            </a:fld>
            <a:endParaRPr lang="ru-RU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Щелчок для продолжения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025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516125-8B41-4199-AE1F-C653ED8F7CA2}" type="slidenum">
              <a:rPr lang="ru-RU"/>
              <a:pPr/>
              <a:t>32</a:t>
            </a:fld>
            <a:endParaRPr lang="ru-RU"/>
          </a:p>
        </p:txBody>
      </p:sp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307BEAA-72B9-45E4-A6D5-319E10C2E8D3}" type="slidenum">
              <a:rPr lang="ru-RU" sz="1200"/>
              <a:pPr algn="r"/>
              <a:t>32</a:t>
            </a:fld>
            <a:endParaRPr lang="ru-RU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Щелчок для продолжения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22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CF239-9D75-4D65-BD4B-5D9FADF1A70B}" type="slidenum">
              <a:rPr lang="ru-RU"/>
              <a:pPr/>
              <a:t>33</a:t>
            </a:fld>
            <a:endParaRPr lang="ru-RU"/>
          </a:p>
        </p:txBody>
      </p:sp>
      <p:sp>
        <p:nvSpPr>
          <p:cNvPr id="1208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6767BAD-3D65-48B1-A4F7-614C4E2D4C4E}" type="slidenum">
              <a:rPr lang="ru-RU" sz="1200"/>
              <a:pPr algn="r"/>
              <a:t>33</a:t>
            </a:fld>
            <a:endParaRPr lang="ru-RU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Щелчок для продолжения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07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45771F-D579-4D74-9776-1FA6E2B53AF8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2038C-201E-4089-82A6-39FF9CDA6F85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F35383-E4E6-4B90-9775-CCC9594640D3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Заголовок, два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69CA95-483D-4347-9A1C-5E68E76439AC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9E7DEB8-9FDA-4100-919C-C9BB1E22D55C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EC72E-9849-4FCF-BCA3-384AE3CDB13F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8165E-DCC4-4B05-9B3F-1AA1C413AE41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6D4947-5108-4E76-8C59-CD8421125EBE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0548AF-7E4C-4C4D-B9D2-BB6227D658AF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D45B42-E387-473E-AA4F-3119335C982A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96DF6-1EDF-4018-873F-4296A9CA7FBF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D12946-09D8-4358-A3EE-911992A2DC3B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44AB3-13DB-4803-8089-FE3C73D3AB2B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DF796E20-3A9F-410E-A662-52302A0FBCB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90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12" Type="http://schemas.openxmlformats.org/officeDocument/2006/relationships/image" Target="../media/image8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11" Type="http://schemas.openxmlformats.org/officeDocument/2006/relationships/image" Target="../media/image88.jpeg"/><Relationship Id="rId5" Type="http://schemas.openxmlformats.org/officeDocument/2006/relationships/image" Target="../media/image83.jpeg"/><Relationship Id="rId10" Type="http://schemas.openxmlformats.org/officeDocument/2006/relationships/image" Target="../media/image67.jpeg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8" name="Rectangle 6"/>
          <p:cNvSpPr>
            <a:spLocks noChangeArrowheads="1"/>
          </p:cNvSpPr>
          <p:nvPr/>
        </p:nvSpPr>
        <p:spPr bwMode="auto">
          <a:xfrm>
            <a:off x="838200" y="5105400"/>
            <a:ext cx="2200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b="1" i="1">
                <a:solidFill>
                  <a:srgbClr val="000066"/>
                </a:solidFill>
              </a:rPr>
              <a:t>(1799 – 1837)</a:t>
            </a:r>
          </a:p>
        </p:txBody>
      </p:sp>
      <p:sp>
        <p:nvSpPr>
          <p:cNvPr id="166919" name="Rectangle 7"/>
          <p:cNvSpPr>
            <a:spLocks noChangeArrowheads="1"/>
          </p:cNvSpPr>
          <p:nvPr/>
        </p:nvSpPr>
        <p:spPr bwMode="auto">
          <a:xfrm>
            <a:off x="3886200" y="457200"/>
            <a:ext cx="48768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ru-RU" sz="6000" b="1">
                <a:solidFill>
                  <a:srgbClr val="CC0000"/>
                </a:solidFill>
                <a:latin typeface="Monotype Corsiva" pitchFamily="66" charset="0"/>
              </a:rPr>
              <a:t>День памяти </a:t>
            </a:r>
          </a:p>
          <a:p>
            <a:pPr algn="ctr"/>
            <a:r>
              <a:rPr lang="ru-RU" sz="6000" b="1">
                <a:solidFill>
                  <a:srgbClr val="CC0000"/>
                </a:solidFill>
                <a:latin typeface="Monotype Corsiva" pitchFamily="66" charset="0"/>
              </a:rPr>
              <a:t>Пушкина</a:t>
            </a:r>
            <a:r>
              <a:rPr lang="ru-RU" sz="6000" b="1">
                <a:solidFill>
                  <a:srgbClr val="0000FF"/>
                </a:solidFill>
                <a:latin typeface="Monotype Corsiva" pitchFamily="66" charset="0"/>
              </a:rPr>
              <a:t>   </a:t>
            </a:r>
            <a:endParaRPr lang="ru-RU" b="1" i="1">
              <a:solidFill>
                <a:srgbClr val="993300"/>
              </a:solidFill>
            </a:endParaRPr>
          </a:p>
        </p:txBody>
      </p:sp>
      <p:sp>
        <p:nvSpPr>
          <p:cNvPr id="166920" name="Rectangle 8"/>
          <p:cNvSpPr>
            <a:spLocks noChangeArrowheads="1"/>
          </p:cNvSpPr>
          <p:nvPr/>
        </p:nvSpPr>
        <p:spPr bwMode="auto">
          <a:xfrm>
            <a:off x="2743200" y="5181600"/>
            <a:ext cx="6248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b="1" i="1" dirty="0"/>
              <a:t>                                                                 </a:t>
            </a:r>
          </a:p>
          <a:p>
            <a:r>
              <a:rPr lang="ru-RU" sz="2000" b="1" i="1" dirty="0">
                <a:solidFill>
                  <a:schemeClr val="accent2"/>
                </a:solidFill>
              </a:rPr>
              <a:t>                                    </a:t>
            </a:r>
            <a:r>
              <a:rPr lang="ru-RU" sz="2000" b="1" i="1" dirty="0" smtClean="0">
                <a:solidFill>
                  <a:srgbClr val="800000"/>
                </a:solidFill>
              </a:rPr>
              <a:t> </a:t>
            </a:r>
            <a:endParaRPr lang="ru-RU" sz="2000" b="1" i="1" dirty="0">
              <a:solidFill>
                <a:srgbClr val="800000"/>
              </a:solidFill>
            </a:endParaRPr>
          </a:p>
        </p:txBody>
      </p:sp>
      <p:pic>
        <p:nvPicPr>
          <p:cNvPr id="16692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3643313" cy="4495800"/>
          </a:xfrm>
          <a:prstGeom prst="rect">
            <a:avLst/>
          </a:prstGeom>
          <a:noFill/>
          <a:ln w="25400">
            <a:solidFill>
              <a:srgbClr val="800000"/>
            </a:solidFill>
            <a:miter lim="800000"/>
            <a:headEnd/>
            <a:tailEnd/>
          </a:ln>
          <a:effectLst/>
        </p:spPr>
      </p:pic>
      <p:sp>
        <p:nvSpPr>
          <p:cNvPr id="166922" name="Rectangle 10"/>
          <p:cNvSpPr>
            <a:spLocks noChangeArrowheads="1"/>
          </p:cNvSpPr>
          <p:nvPr/>
        </p:nvSpPr>
        <p:spPr bwMode="auto">
          <a:xfrm>
            <a:off x="4704522" y="4548187"/>
            <a:ext cx="292500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800000"/>
                </a:solidFill>
              </a:rPr>
              <a:t>Устный журнал</a:t>
            </a:r>
          </a:p>
        </p:txBody>
      </p:sp>
      <p:sp>
        <p:nvSpPr>
          <p:cNvPr id="166923" name="Rectangle 11"/>
          <p:cNvSpPr>
            <a:spLocks noChangeArrowheads="1"/>
          </p:cNvSpPr>
          <p:nvPr/>
        </p:nvSpPr>
        <p:spPr bwMode="auto">
          <a:xfrm>
            <a:off x="4495800" y="2667000"/>
            <a:ext cx="3365500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b="1" i="1" dirty="0">
                <a:solidFill>
                  <a:srgbClr val="993300"/>
                </a:solidFill>
              </a:rPr>
              <a:t>           </a:t>
            </a:r>
            <a:r>
              <a:rPr lang="ru-RU" sz="3600" b="1" i="1" dirty="0" smtClean="0">
                <a:solidFill>
                  <a:srgbClr val="000099"/>
                </a:solidFill>
              </a:rPr>
              <a:t>179 </a:t>
            </a:r>
            <a:r>
              <a:rPr lang="ru-RU" b="1" i="1" dirty="0">
                <a:solidFill>
                  <a:srgbClr val="000099"/>
                </a:solidFill>
              </a:rPr>
              <a:t>лет</a:t>
            </a:r>
          </a:p>
          <a:p>
            <a:r>
              <a:rPr lang="ru-RU" b="1" i="1" dirty="0">
                <a:solidFill>
                  <a:srgbClr val="000099"/>
                </a:solidFill>
              </a:rPr>
              <a:t>со дня гибели поэта</a:t>
            </a: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3786188" y="0"/>
            <a:ext cx="2214562" cy="428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</a:rPr>
              <a:t>Prezentacii.com</a:t>
            </a:r>
            <a:endParaRPr lang="ru-RU" sz="20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5000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0"/>
            <a:ext cx="5397500" cy="6858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3" name="Picture 5"/>
          <p:cNvPicPr>
            <a:picLocks noChangeAspect="1" noChangeArrowheads="1"/>
          </p:cNvPicPr>
          <p:nvPr/>
        </p:nvPicPr>
        <p:blipFill>
          <a:blip r:embed="rId2" cstate="print"/>
          <a:srcRect b="6837"/>
          <a:stretch>
            <a:fillRect/>
          </a:stretch>
        </p:blipFill>
        <p:spPr bwMode="auto">
          <a:xfrm>
            <a:off x="2925763" y="1981200"/>
            <a:ext cx="6218237" cy="42687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6854" name="Picture 6"/>
          <p:cNvPicPr>
            <a:picLocks noChangeAspect="1" noChangeArrowheads="1"/>
          </p:cNvPicPr>
          <p:nvPr/>
        </p:nvPicPr>
        <p:blipFill>
          <a:blip r:embed="rId3" cstate="print"/>
          <a:srcRect l="2132" r="1953" b="9624"/>
          <a:stretch>
            <a:fillRect/>
          </a:stretch>
        </p:blipFill>
        <p:spPr bwMode="auto">
          <a:xfrm>
            <a:off x="228600" y="22860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6855" name="Rectangle 7"/>
          <p:cNvSpPr>
            <a:spLocks noChangeArrowheads="1"/>
          </p:cNvSpPr>
          <p:nvPr/>
        </p:nvSpPr>
        <p:spPr bwMode="auto">
          <a:xfrm>
            <a:off x="1447800" y="6172200"/>
            <a:ext cx="746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sz="2400">
                <a:solidFill>
                  <a:srgbClr val="000099"/>
                </a:solidFill>
              </a:rPr>
              <a:t>          </a:t>
            </a:r>
            <a:r>
              <a:rPr lang="ru-RU" sz="2000" b="1">
                <a:solidFill>
                  <a:srgbClr val="000099"/>
                </a:solidFill>
              </a:rPr>
              <a:t>Церковь Спаса Нерукотворного Образа в Конюшенной</a:t>
            </a:r>
            <a:r>
              <a:rPr lang="ru-RU" sz="2400">
                <a:solidFill>
                  <a:srgbClr val="000099"/>
                </a:solidFill>
              </a:rPr>
              <a:t>        </a:t>
            </a:r>
          </a:p>
        </p:txBody>
      </p:sp>
      <p:sp>
        <p:nvSpPr>
          <p:cNvPr id="206856" name="Rectangle 8"/>
          <p:cNvSpPr>
            <a:spLocks noChangeArrowheads="1"/>
          </p:cNvSpPr>
          <p:nvPr/>
        </p:nvSpPr>
        <p:spPr bwMode="auto">
          <a:xfrm>
            <a:off x="3962400" y="533400"/>
            <a:ext cx="4800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sz="2400" b="1">
                <a:solidFill>
                  <a:srgbClr val="000099"/>
                </a:solidFill>
              </a:rPr>
              <a:t>Некролог  В.Ф. Одоевского </a:t>
            </a:r>
          </a:p>
          <a:p>
            <a:r>
              <a:rPr lang="ru-RU" sz="2400" b="1">
                <a:solidFill>
                  <a:srgbClr val="000099"/>
                </a:solidFill>
              </a:rPr>
              <a:t>               на смерть А.С. Пушкина</a:t>
            </a:r>
            <a:r>
              <a:rPr lang="ru-RU" sz="2400">
                <a:solidFill>
                  <a:srgbClr val="000099"/>
                </a:solidFill>
              </a:rPr>
              <a:t>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5" grpId="0"/>
      <p:bldP spid="2068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8C3D91"/>
            </a:gs>
            <a:gs pos="6000">
              <a:srgbClr val="7005D4"/>
            </a:gs>
            <a:gs pos="15000">
              <a:srgbClr val="181CC7"/>
            </a:gs>
            <a:gs pos="30001">
              <a:srgbClr val="0A128C"/>
            </a:gs>
            <a:gs pos="50000">
              <a:srgbClr val="000000"/>
            </a:gs>
            <a:gs pos="70000">
              <a:srgbClr val="0A128C"/>
            </a:gs>
            <a:gs pos="85000">
              <a:srgbClr val="181CC7"/>
            </a:gs>
            <a:gs pos="94000">
              <a:srgbClr val="7005D4"/>
            </a:gs>
            <a:gs pos="100000">
              <a:srgbClr val="8C3D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 cstate="print"/>
          <a:srcRect b="7947"/>
          <a:stretch>
            <a:fillRect/>
          </a:stretch>
        </p:blipFill>
        <p:spPr bwMode="auto">
          <a:xfrm>
            <a:off x="228600" y="228600"/>
            <a:ext cx="6235700" cy="3962400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pic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 l="1988"/>
          <a:stretch>
            <a:fillRect/>
          </a:stretch>
        </p:blipFill>
        <p:spPr bwMode="auto">
          <a:xfrm>
            <a:off x="5105400" y="762000"/>
            <a:ext cx="3756025" cy="5486400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pic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381000" y="44196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sz="2000" b="1">
                <a:solidFill>
                  <a:srgbClr val="FFFF00"/>
                </a:solidFill>
              </a:rPr>
              <a:t>Святогорский Успенский монастырь</a:t>
            </a:r>
            <a:r>
              <a:rPr lang="ru-RU" sz="2400" b="1">
                <a:solidFill>
                  <a:srgbClr val="FFFF00"/>
                </a:solidFill>
              </a:rPr>
              <a:t>        </a:t>
            </a:r>
          </a:p>
        </p:txBody>
      </p:sp>
      <p:sp>
        <p:nvSpPr>
          <p:cNvPr id="207877" name="Rectangle 5"/>
          <p:cNvSpPr>
            <a:spLocks noChangeArrowheads="1"/>
          </p:cNvSpPr>
          <p:nvPr/>
        </p:nvSpPr>
        <p:spPr bwMode="auto">
          <a:xfrm>
            <a:off x="762000" y="5638800"/>
            <a:ext cx="82296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sz="2000" b="1">
                <a:solidFill>
                  <a:srgbClr val="000099"/>
                </a:solidFill>
              </a:rPr>
              <a:t>                          </a:t>
            </a:r>
            <a:r>
              <a:rPr lang="ru-RU" sz="2400" b="1">
                <a:solidFill>
                  <a:srgbClr val="FFFF00"/>
                </a:solidFill>
              </a:rPr>
              <a:t>Могила Пушкина</a:t>
            </a:r>
            <a:r>
              <a:rPr lang="ru-RU" sz="2000" b="1">
                <a:solidFill>
                  <a:srgbClr val="FFFF00"/>
                </a:solidFill>
              </a:rPr>
              <a:t>   </a:t>
            </a:r>
          </a:p>
          <a:p>
            <a:r>
              <a:rPr lang="ru-RU" sz="2000" b="1">
                <a:solidFill>
                  <a:srgbClr val="FFFF00"/>
                </a:solidFill>
              </a:rPr>
              <a:t>                                                          </a:t>
            </a:r>
          </a:p>
          <a:p>
            <a:r>
              <a:rPr lang="ru-RU" sz="2000" b="1">
                <a:solidFill>
                  <a:srgbClr val="FFFF00"/>
                </a:solidFill>
              </a:rPr>
              <a:t>                                                                 </a:t>
            </a:r>
            <a:r>
              <a:rPr lang="ru-RU" sz="1800" b="1" i="1">
                <a:solidFill>
                  <a:srgbClr val="FFFF00"/>
                </a:solidFill>
              </a:rPr>
              <a:t>Худож. П.Ф. Соколов. Конец 1830-х гг.</a:t>
            </a:r>
            <a:r>
              <a:rPr lang="ru-RU" sz="2400">
                <a:solidFill>
                  <a:srgbClr val="FFFF00"/>
                </a:solidFill>
              </a:rPr>
              <a:t>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7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EBFA"/>
            </a:gs>
            <a:gs pos="30000">
              <a:srgbClr val="C4D6EB"/>
            </a:gs>
            <a:gs pos="60001">
              <a:srgbClr val="85C2FF"/>
            </a:gs>
            <a:gs pos="100000">
              <a:srgbClr val="5E9E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4572000" y="304800"/>
            <a:ext cx="4343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sz="2000" b="1" i="1">
                <a:solidFill>
                  <a:srgbClr val="000099"/>
                </a:solidFill>
              </a:rPr>
              <a:t>…Нет, весь я не умру – </a:t>
            </a:r>
            <a:endParaRPr lang="ru-RU" sz="2000" b="1">
              <a:solidFill>
                <a:srgbClr val="000099"/>
              </a:solidFill>
            </a:endParaRPr>
          </a:p>
          <a:p>
            <a:r>
              <a:rPr lang="ru-RU" sz="2000" b="1" i="1">
                <a:solidFill>
                  <a:srgbClr val="000099"/>
                </a:solidFill>
              </a:rPr>
              <a:t>                         душа в заветной лире</a:t>
            </a:r>
            <a:endParaRPr lang="ru-RU" sz="2000" b="1">
              <a:solidFill>
                <a:srgbClr val="000099"/>
              </a:solidFill>
            </a:endParaRPr>
          </a:p>
          <a:p>
            <a:r>
              <a:rPr lang="ru-RU" sz="2000" b="1" i="1">
                <a:solidFill>
                  <a:srgbClr val="000099"/>
                </a:solidFill>
              </a:rPr>
              <a:t>Мой прах переживёт и тленья </a:t>
            </a:r>
            <a:endParaRPr lang="ru-RU" sz="2000" b="1">
              <a:solidFill>
                <a:srgbClr val="000099"/>
              </a:solidFill>
            </a:endParaRPr>
          </a:p>
          <a:p>
            <a:r>
              <a:rPr lang="ru-RU" sz="2000" b="1" i="1">
                <a:solidFill>
                  <a:srgbClr val="000099"/>
                </a:solidFill>
              </a:rPr>
              <a:t>                                            избежит, -</a:t>
            </a:r>
            <a:endParaRPr lang="ru-RU" sz="2000" b="1">
              <a:solidFill>
                <a:srgbClr val="000099"/>
              </a:solidFill>
            </a:endParaRPr>
          </a:p>
          <a:p>
            <a:r>
              <a:rPr lang="ru-RU" sz="2000" b="1" i="1">
                <a:solidFill>
                  <a:srgbClr val="000099"/>
                </a:solidFill>
              </a:rPr>
              <a:t>и славен буду я, </a:t>
            </a:r>
            <a:endParaRPr lang="ru-RU" sz="2000" b="1">
              <a:solidFill>
                <a:srgbClr val="000099"/>
              </a:solidFill>
            </a:endParaRPr>
          </a:p>
          <a:p>
            <a:r>
              <a:rPr lang="ru-RU" sz="2000" b="1" i="1">
                <a:solidFill>
                  <a:srgbClr val="000099"/>
                </a:solidFill>
              </a:rPr>
              <a:t>                    доколь в подлунном мире</a:t>
            </a:r>
            <a:endParaRPr lang="ru-RU" sz="2000" b="1">
              <a:solidFill>
                <a:srgbClr val="000099"/>
              </a:solidFill>
            </a:endParaRPr>
          </a:p>
          <a:p>
            <a:r>
              <a:rPr lang="ru-RU" sz="2000" b="1" i="1">
                <a:solidFill>
                  <a:srgbClr val="000099"/>
                </a:solidFill>
              </a:rPr>
              <a:t>Жив будет хоть один пиит.</a:t>
            </a:r>
            <a:endParaRPr lang="ru-RU" sz="2000" b="1">
              <a:solidFill>
                <a:srgbClr val="000099"/>
              </a:solidFill>
            </a:endParaRPr>
          </a:p>
          <a:p>
            <a:r>
              <a:rPr lang="ru-RU" sz="2000" b="1" i="1">
                <a:solidFill>
                  <a:srgbClr val="000099"/>
                </a:solidFill>
              </a:rPr>
              <a:t>                                         А.С. Пушкин</a:t>
            </a:r>
            <a:r>
              <a:rPr lang="ru-RU" sz="2400" b="1">
                <a:solidFill>
                  <a:srgbClr val="0000CC"/>
                </a:solidFill>
              </a:rPr>
              <a:t> </a:t>
            </a:r>
          </a:p>
        </p:txBody>
      </p:sp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4495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8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309938"/>
            <a:ext cx="5486400" cy="354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8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-427050">
            <a:off x="228600" y="3657600"/>
            <a:ext cx="28971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8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8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9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8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98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2000"/>
                                        <p:tgtEl>
                                          <p:spTgt spid="19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20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20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r>
              <a:rPr lang="ru-RU" b="1" i="1">
                <a:solidFill>
                  <a:srgbClr val="FF0000"/>
                </a:solidFill>
                <a:latin typeface="Times New Roman" pitchFamily="18" charset="0"/>
              </a:rPr>
              <a:t>Мировое достояние культуры 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0" y="914400"/>
            <a:ext cx="4724400" cy="5943600"/>
          </a:xfrm>
        </p:spPr>
        <p:txBody>
          <a:bodyPr/>
          <a:lstStyle/>
          <a:p>
            <a:pPr>
              <a:buFontTx/>
              <a:buNone/>
            </a:pPr>
            <a:r>
              <a:rPr lang="ru-RU" sz="2800"/>
              <a:t>       </a:t>
            </a:r>
            <a:r>
              <a:rPr lang="ru-RU" sz="2800" b="1" i="1">
                <a:solidFill>
                  <a:srgbClr val="0000CC"/>
                </a:solidFill>
                <a:latin typeface="Times New Roman" pitchFamily="18" charset="0"/>
              </a:rPr>
              <a:t>Сохранилось почти 70 черновых тетрадей, несколько сот отдельных листов, 800 писем. </a:t>
            </a:r>
          </a:p>
          <a:p>
            <a:pPr>
              <a:buFontTx/>
              <a:buNone/>
            </a:pPr>
            <a:r>
              <a:rPr lang="ru-RU" sz="2800" b="1" i="1">
                <a:solidFill>
                  <a:srgbClr val="0000CC"/>
                </a:solidFill>
                <a:latin typeface="Times New Roman" pitchFamily="18" charset="0"/>
              </a:rPr>
              <a:t>       Рукописное наследие Пушкина является одним из величайших сокровищ русской культуры. </a:t>
            </a:r>
          </a:p>
          <a:p>
            <a:pPr>
              <a:buFontTx/>
              <a:buNone/>
            </a:pPr>
            <a:r>
              <a:rPr lang="ru-RU" sz="2800" b="1" i="1">
                <a:solidFill>
                  <a:srgbClr val="0000CC"/>
                </a:solidFill>
                <a:latin typeface="Times New Roman" pitchFamily="18" charset="0"/>
              </a:rPr>
              <a:t>      Рукописи хранятся для потомков в специальных сейфах. </a:t>
            </a:r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0" y="990600"/>
            <a:ext cx="447675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5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100"/>
                            </p:stCondLst>
                            <p:childTnLst>
                              <p:par>
                                <p:cTn id="22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400"/>
                            </p:stCondLst>
                            <p:childTnLst>
                              <p:par>
                                <p:cTn id="28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EBFA"/>
            </a:gs>
            <a:gs pos="15000">
              <a:srgbClr val="C4D6EB"/>
            </a:gs>
            <a:gs pos="30001">
              <a:srgbClr val="85C2FF"/>
            </a:gs>
            <a:gs pos="50000">
              <a:srgbClr val="5E9EFF"/>
            </a:gs>
            <a:gs pos="70000">
              <a:srgbClr val="85C2FF"/>
            </a:gs>
            <a:gs pos="85000">
              <a:srgbClr val="C4D6EB"/>
            </a:gs>
            <a:gs pos="100000">
              <a:srgbClr val="FFEBF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0"/>
            <a:ext cx="58451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1371600" y="1752600"/>
            <a:ext cx="6629400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sz="2400" b="1">
                <a:solidFill>
                  <a:srgbClr val="0000CC"/>
                </a:solidFill>
              </a:rPr>
              <a:t>Много раз Пушкин изображал себя сам.</a:t>
            </a:r>
          </a:p>
          <a:p>
            <a:r>
              <a:rPr lang="ru-RU" sz="2400" b="1">
                <a:solidFill>
                  <a:srgbClr val="0000CC"/>
                </a:solidFill>
              </a:rPr>
              <a:t>Он был отличным портретистом – графистом. </a:t>
            </a:r>
          </a:p>
          <a:p>
            <a:r>
              <a:rPr lang="ru-RU" sz="2400" b="1">
                <a:solidFill>
                  <a:srgbClr val="0000CC"/>
                </a:solidFill>
              </a:rPr>
              <a:t>Рисовал точно, верно, хорошо знал своё лицо. </a:t>
            </a:r>
          </a:p>
          <a:p>
            <a:r>
              <a:rPr lang="ru-RU" sz="2400" b="1">
                <a:solidFill>
                  <a:srgbClr val="0000CC"/>
                </a:solidFill>
              </a:rPr>
              <a:t>Сохранилось около 90 автопортретов.</a:t>
            </a:r>
          </a:p>
          <a:p>
            <a:pPr eaLnBrk="0" hangingPunct="0"/>
            <a:endParaRPr lang="ru-RU" sz="1800" b="1">
              <a:solidFill>
                <a:srgbClr val="0000CC"/>
              </a:solidFill>
              <a:latin typeface="Arial" charset="0"/>
            </a:endParaRPr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04975"/>
            <a:ext cx="129857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28600"/>
            <a:ext cx="1295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4" cstate="print"/>
          <a:srcRect r="45833"/>
          <a:stretch>
            <a:fillRect/>
          </a:stretch>
        </p:blipFill>
        <p:spPr bwMode="auto">
          <a:xfrm>
            <a:off x="3048000" y="5257800"/>
            <a:ext cx="1981200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429000"/>
            <a:ext cx="4029075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0"/>
            <a:ext cx="3724275" cy="156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33400"/>
            <a:ext cx="2819400" cy="120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53" name="Picture 9"/>
          <p:cNvPicPr>
            <a:picLocks noChangeAspect="1" noChangeArrowheads="1"/>
          </p:cNvPicPr>
          <p:nvPr/>
        </p:nvPicPr>
        <p:blipFill>
          <a:blip r:embed="rId4" cstate="print"/>
          <a:srcRect l="54167"/>
          <a:stretch>
            <a:fillRect/>
          </a:stretch>
        </p:blipFill>
        <p:spPr bwMode="auto">
          <a:xfrm>
            <a:off x="5638800" y="4724400"/>
            <a:ext cx="1981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9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9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9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9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9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9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00"/>
                            </p:stCondLst>
                            <p:childTnLst>
                              <p:par>
                                <p:cTn id="23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9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9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9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3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0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3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20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300"/>
                            </p:stCondLst>
                            <p:childTnLst>
                              <p:par>
                                <p:cTn id="3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2000"/>
                                        <p:tgtEl>
                                          <p:spTgt spid="15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300"/>
                            </p:stCondLst>
                            <p:childTnLst>
                              <p:par>
                                <p:cTn id="4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3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300"/>
                            </p:stCondLst>
                            <p:childTnLst>
                              <p:par>
                                <p:cTn id="5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600" decel="100000"/>
                                        <p:tgtEl>
                                          <p:spTgt spid="159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600" decel="1000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00" decel="1000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00" decel="1000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300"/>
                            </p:stCondLst>
                            <p:childTnLst>
                              <p:par>
                                <p:cTn id="66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8" dur="20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EBFA"/>
            </a:gs>
            <a:gs pos="30000">
              <a:srgbClr val="C4D6EB"/>
            </a:gs>
            <a:gs pos="60001">
              <a:srgbClr val="85C2FF"/>
            </a:gs>
            <a:gs pos="100000">
              <a:srgbClr val="5E9E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i="1">
                <a:latin typeface="Times New Roman" pitchFamily="18" charset="0"/>
              </a:rPr>
              <a:t/>
            </a:r>
            <a:br>
              <a:rPr lang="ru-RU" sz="4000" i="1">
                <a:latin typeface="Times New Roman" pitchFamily="18" charset="0"/>
              </a:rPr>
            </a:br>
            <a:endParaRPr lang="ru-RU" sz="2400">
              <a:latin typeface="Times New Roman" pitchFamily="18" charset="0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7150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ru-RU" sz="2800"/>
          </a:p>
          <a:p>
            <a:pPr>
              <a:lnSpc>
                <a:spcPct val="90000"/>
              </a:lnSpc>
              <a:buFontTx/>
              <a:buNone/>
            </a:pPr>
            <a:endParaRPr lang="ru-RU" sz="2800"/>
          </a:p>
          <a:p>
            <a:pPr>
              <a:lnSpc>
                <a:spcPct val="90000"/>
              </a:lnSpc>
              <a:buFontTx/>
              <a:buNone/>
            </a:pPr>
            <a:endParaRPr lang="ru-RU" sz="2800"/>
          </a:p>
          <a:p>
            <a:pPr>
              <a:lnSpc>
                <a:spcPct val="90000"/>
              </a:lnSpc>
              <a:buFontTx/>
              <a:buNone/>
            </a:pPr>
            <a:endParaRPr lang="ru-RU" sz="2800"/>
          </a:p>
          <a:p>
            <a:pPr>
              <a:lnSpc>
                <a:spcPct val="90000"/>
              </a:lnSpc>
              <a:buFontTx/>
              <a:buNone/>
            </a:pPr>
            <a:endParaRPr lang="ru-RU" sz="2800"/>
          </a:p>
          <a:p>
            <a:pPr>
              <a:lnSpc>
                <a:spcPct val="90000"/>
              </a:lnSpc>
              <a:buFontTx/>
              <a:buNone/>
            </a:pPr>
            <a:endParaRPr lang="ru-RU" sz="2800"/>
          </a:p>
          <a:p>
            <a:pPr>
              <a:lnSpc>
                <a:spcPct val="90000"/>
              </a:lnSpc>
              <a:buFontTx/>
              <a:buNone/>
            </a:pPr>
            <a:endParaRPr lang="ru-RU" sz="2800"/>
          </a:p>
          <a:p>
            <a:pPr>
              <a:lnSpc>
                <a:spcPct val="90000"/>
              </a:lnSpc>
              <a:buFontTx/>
              <a:buNone/>
            </a:pPr>
            <a:endParaRPr lang="ru-RU" sz="2800">
              <a:latin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ru-RU" sz="2800">
              <a:latin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ru-RU" sz="2800">
                <a:solidFill>
                  <a:srgbClr val="0000FF"/>
                </a:solidFill>
                <a:latin typeface="Times New Roman" pitchFamily="18" charset="0"/>
              </a:rPr>
              <a:t>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sz="2800" b="1">
                <a:solidFill>
                  <a:srgbClr val="0000FF"/>
                </a:solidFill>
                <a:latin typeface="Times New Roman" pitchFamily="18" charset="0"/>
              </a:rPr>
              <a:t>     </a:t>
            </a:r>
            <a:r>
              <a:rPr lang="ru-RU" sz="2400" b="1">
                <a:solidFill>
                  <a:srgbClr val="000066"/>
                </a:solidFill>
                <a:latin typeface="Times New Roman" pitchFamily="18" charset="0"/>
              </a:rPr>
              <a:t>Адрес музея</a:t>
            </a:r>
            <a:r>
              <a:rPr lang="ru-RU" sz="2800" b="1">
                <a:solidFill>
                  <a:srgbClr val="000066"/>
                </a:solidFill>
                <a:latin typeface="Times New Roman" pitchFamily="18" charset="0"/>
              </a:rPr>
              <a:t>: </a:t>
            </a:r>
            <a:r>
              <a:rPr lang="ru-RU" sz="2800" b="1" i="1">
                <a:solidFill>
                  <a:srgbClr val="000066"/>
                </a:solidFill>
                <a:latin typeface="Times New Roman" pitchFamily="18" charset="0"/>
              </a:rPr>
              <a:t>г. Санкт-Петербург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sz="2800" b="1" i="1">
                <a:solidFill>
                  <a:srgbClr val="000066"/>
                </a:solidFill>
                <a:latin typeface="Times New Roman" pitchFamily="18" charset="0"/>
              </a:rPr>
              <a:t>                                           ул. Мойка, 12</a:t>
            </a:r>
          </a:p>
        </p:txBody>
      </p:sp>
      <p:sp>
        <p:nvSpPr>
          <p:cNvPr id="78854" name="WordArt 6"/>
          <p:cNvSpPr>
            <a:spLocks noChangeArrowheads="1" noChangeShapeType="1" noTextEdit="1"/>
          </p:cNvSpPr>
          <p:nvPr/>
        </p:nvSpPr>
        <p:spPr bwMode="auto">
          <a:xfrm>
            <a:off x="533400" y="228600"/>
            <a:ext cx="8153400" cy="10477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>
                <a:ln w="12700">
                  <a:solidFill>
                    <a:srgbClr val="993366"/>
                  </a:solidFill>
                  <a:round/>
                  <a:headEnd/>
                  <a:tailEnd/>
                </a:ln>
                <a:solidFill>
                  <a:srgbClr val="0000FF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"/>
                <a:cs typeface="Arial"/>
              </a:rPr>
              <a:t>Музей-квартира А.С. Пушкина</a:t>
            </a:r>
          </a:p>
        </p:txBody>
      </p:sp>
      <p:pic>
        <p:nvPicPr>
          <p:cNvPr id="788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66294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2057400"/>
            <a:ext cx="15827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6148388" y="1371600"/>
            <a:ext cx="29956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800" b="1">
                <a:solidFill>
                  <a:schemeClr val="tx2"/>
                </a:solidFill>
                <a:latin typeface="Arial" charset="0"/>
              </a:rPr>
              <a:t>     </a:t>
            </a:r>
            <a:r>
              <a:rPr lang="ru-RU" sz="2000" b="1">
                <a:solidFill>
                  <a:srgbClr val="000066"/>
                </a:solidFill>
              </a:rPr>
              <a:t>Мемориальная доска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30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788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1000"/>
                                        <p:tgtEl>
                                          <p:spTgt spid="788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24400" y="457200"/>
            <a:ext cx="4024313" cy="5181600"/>
          </a:xfrm>
          <a:noFill/>
          <a:ln w="28575">
            <a:solidFill>
              <a:srgbClr val="800000"/>
            </a:solidFill>
          </a:ln>
        </p:spPr>
      </p:pic>
      <p:pic>
        <p:nvPicPr>
          <p:cNvPr id="931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"/>
            <a:ext cx="3832225" cy="62484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</p:pic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5257800" y="5715000"/>
            <a:ext cx="2908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1800">
                <a:latin typeface="Arial" charset="0"/>
              </a:rPr>
              <a:t> </a:t>
            </a:r>
            <a:r>
              <a:rPr lang="ru-RU" sz="2400" b="1" i="1">
                <a:solidFill>
                  <a:srgbClr val="800000"/>
                </a:solidFill>
                <a:latin typeface="Arial" charset="0"/>
              </a:rPr>
              <a:t>Уголок кабинета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30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30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ru-RU" sz="4800" b="1" i="1">
                <a:solidFill>
                  <a:srgbClr val="FF0000"/>
                </a:solidFill>
                <a:latin typeface="Times New Roman" pitchFamily="18" charset="0"/>
              </a:rPr>
              <a:t>Личные вещи поэта</a:t>
            </a:r>
          </a:p>
        </p:txBody>
      </p:sp>
      <p:pic>
        <p:nvPicPr>
          <p:cNvPr id="8704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3906838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9" name="Picture 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 t="16377" r="1801"/>
          <a:stretch>
            <a:fillRect/>
          </a:stretch>
        </p:blipFill>
        <p:spPr>
          <a:xfrm rot="501723">
            <a:off x="6096000" y="1066800"/>
            <a:ext cx="1798638" cy="2225675"/>
          </a:xfrm>
          <a:noFill/>
          <a:ln/>
        </p:spPr>
      </p:pic>
      <p:pic>
        <p:nvPicPr>
          <p:cNvPr id="87050" name="Picture 10"/>
          <p:cNvPicPr>
            <a:picLocks noChangeAspect="1" noChangeArrowheads="1"/>
          </p:cNvPicPr>
          <p:nvPr/>
        </p:nvPicPr>
        <p:blipFill>
          <a:blip r:embed="rId4" cstate="print"/>
          <a:srcRect b="18491"/>
          <a:stretch>
            <a:fillRect/>
          </a:stretch>
        </p:blipFill>
        <p:spPr bwMode="auto">
          <a:xfrm>
            <a:off x="5791200" y="4008438"/>
            <a:ext cx="2667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838200" y="3917950"/>
            <a:ext cx="3397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ru-RU" sz="2400" b="1" i="1">
                <a:solidFill>
                  <a:srgbClr val="000099"/>
                </a:solidFill>
                <a:latin typeface="Arial" charset="0"/>
              </a:rPr>
              <a:t>Чернильный прибор</a:t>
            </a:r>
            <a:r>
              <a:rPr lang="ru-RU" sz="2000" b="1">
                <a:solidFill>
                  <a:srgbClr val="000099"/>
                </a:solidFill>
                <a:latin typeface="Arial" charset="0"/>
              </a:rPr>
              <a:t> 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5211763" y="3276600"/>
            <a:ext cx="3932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ru-RU" sz="2400" b="1" i="1">
                <a:solidFill>
                  <a:srgbClr val="000099"/>
                </a:solidFill>
                <a:latin typeface="Arial" charset="0"/>
              </a:rPr>
              <a:t>Карманные часы поэта</a:t>
            </a:r>
            <a:r>
              <a:rPr lang="ru-RU" sz="2400" b="1" i="1">
                <a:solidFill>
                  <a:schemeClr val="accent2"/>
                </a:solidFill>
                <a:latin typeface="Arial" charset="0"/>
              </a:rPr>
              <a:t> </a:t>
            </a:r>
          </a:p>
        </p:txBody>
      </p:sp>
      <p:sp>
        <p:nvSpPr>
          <p:cNvPr id="87057" name="Rectangle 17"/>
          <p:cNvSpPr>
            <a:spLocks noChangeArrowheads="1"/>
          </p:cNvSpPr>
          <p:nvPr/>
        </p:nvSpPr>
        <p:spPr bwMode="auto">
          <a:xfrm>
            <a:off x="5791200" y="5791200"/>
            <a:ext cx="3167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tabLst>
                <a:tab pos="733425" algn="l"/>
              </a:tabLst>
            </a:pPr>
            <a:r>
              <a:rPr lang="ru-RU" sz="2400" b="1" i="1">
                <a:solidFill>
                  <a:srgbClr val="000099"/>
                </a:solidFill>
                <a:latin typeface="Arial" charset="0"/>
              </a:rPr>
              <a:t>Ножницы </a:t>
            </a:r>
          </a:p>
          <a:p>
            <a:pPr algn="ctr">
              <a:tabLst>
                <a:tab pos="733425" algn="l"/>
              </a:tabLst>
            </a:pPr>
            <a:r>
              <a:rPr lang="ru-RU" sz="2400" b="1" i="1">
                <a:solidFill>
                  <a:srgbClr val="000099"/>
                </a:solidFill>
                <a:latin typeface="Arial" charset="0"/>
              </a:rPr>
              <a:t>и кожаный футляр</a:t>
            </a:r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-228600" y="5334000"/>
            <a:ext cx="2895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tabLst>
                <a:tab pos="733425" algn="l"/>
              </a:tabLst>
            </a:pPr>
            <a:r>
              <a:rPr lang="ru-RU" sz="2400" b="1" i="1">
                <a:solidFill>
                  <a:srgbClr val="000099"/>
                </a:solidFill>
                <a:latin typeface="Arial" charset="0"/>
              </a:rPr>
              <a:t>Бумажник  </a:t>
            </a:r>
          </a:p>
          <a:p>
            <a:pPr algn="ctr">
              <a:tabLst>
                <a:tab pos="733425" algn="l"/>
              </a:tabLst>
            </a:pPr>
            <a:r>
              <a:rPr lang="ru-RU" sz="2400" b="1" i="1">
                <a:solidFill>
                  <a:srgbClr val="000099"/>
                </a:solidFill>
                <a:latin typeface="Arial" charset="0"/>
              </a:rPr>
              <a:t>и бронзовый </a:t>
            </a:r>
          </a:p>
          <a:p>
            <a:pPr algn="ctr">
              <a:tabLst>
                <a:tab pos="733425" algn="l"/>
              </a:tabLst>
            </a:pPr>
            <a:r>
              <a:rPr lang="ru-RU" sz="2400" b="1" i="1">
                <a:solidFill>
                  <a:srgbClr val="000099"/>
                </a:solidFill>
                <a:latin typeface="Arial" charset="0"/>
              </a:rPr>
              <a:t>         колокольчик</a:t>
            </a:r>
          </a:p>
        </p:txBody>
      </p:sp>
      <p:pic>
        <p:nvPicPr>
          <p:cNvPr id="8705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4419600"/>
            <a:ext cx="25908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7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7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7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7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7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7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4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8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7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400"/>
                            </p:stCondLst>
                            <p:childTnLst>
                              <p:par>
                                <p:cTn id="3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0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/>
      <p:bldP spid="87057" grpId="0"/>
      <p:bldP spid="870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00200"/>
            <a:ext cx="8229600" cy="5821363"/>
          </a:xfrm>
        </p:spPr>
        <p:txBody>
          <a:bodyPr/>
          <a:lstStyle/>
          <a:p>
            <a:pPr>
              <a:buFontTx/>
              <a:buNone/>
            </a:pPr>
            <a:r>
              <a:rPr lang="ru-RU"/>
              <a:t>             </a:t>
            </a:r>
            <a:r>
              <a:rPr lang="ru-RU" b="1">
                <a:solidFill>
                  <a:srgbClr val="000099"/>
                </a:solidFill>
                <a:latin typeface="Times New Roman" pitchFamily="18" charset="0"/>
              </a:rPr>
              <a:t>В</a:t>
            </a:r>
            <a:r>
              <a:rPr lang="ru-RU">
                <a:solidFill>
                  <a:srgbClr val="000099"/>
                </a:solidFill>
              </a:rPr>
              <a:t> </a:t>
            </a:r>
            <a:r>
              <a:rPr lang="ru-RU" b="1">
                <a:solidFill>
                  <a:srgbClr val="000099"/>
                </a:solidFill>
                <a:latin typeface="Times New Roman" pitchFamily="18" charset="0"/>
              </a:rPr>
              <a:t> феврале 1837 года в пятом часу пополудни на окраине Петербурга, близ Чёрной речки, прозвучал выстрел…</a:t>
            </a:r>
          </a:p>
          <a:p>
            <a:pPr>
              <a:buFontTx/>
              <a:buNone/>
            </a:pPr>
            <a:r>
              <a:rPr lang="ru-RU" b="1">
                <a:solidFill>
                  <a:srgbClr val="000099"/>
                </a:solidFill>
                <a:latin typeface="Times New Roman" pitchFamily="18" charset="0"/>
              </a:rPr>
              <a:t>              10 февраля в два часа сорок пять минут в России не стало ПУШКИНА…</a:t>
            </a:r>
          </a:p>
          <a:p>
            <a:pPr>
              <a:buFontTx/>
              <a:buNone/>
            </a:pPr>
            <a:r>
              <a:rPr lang="ru-RU" b="1">
                <a:solidFill>
                  <a:srgbClr val="000099"/>
                </a:solidFill>
                <a:latin typeface="Times New Roman" pitchFamily="18" charset="0"/>
              </a:rPr>
              <a:t>             По всей стране в этот день проходят мероприятия, посвящённые печальной дате -  выставки, встречи, собрания.</a:t>
            </a:r>
            <a:endParaRPr lang="ru-RU" b="1" i="1">
              <a:solidFill>
                <a:srgbClr val="000099"/>
              </a:solidFill>
              <a:latin typeface="Times New Roman" pitchFamily="18" charset="0"/>
            </a:endParaRPr>
          </a:p>
          <a:p>
            <a:pPr>
              <a:buFontTx/>
              <a:buNone/>
            </a:pPr>
            <a:endParaRPr lang="ru-RU" b="1" i="1">
              <a:solidFill>
                <a:srgbClr val="000099"/>
              </a:solidFill>
              <a:latin typeface="Times New Roman" pitchFamily="18" charset="0"/>
            </a:endParaRPr>
          </a:p>
        </p:txBody>
      </p:sp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166211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0" name="Picture 1036" descr="Памятник Пушкину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30000"/>
          </a:blip>
          <a:srcRect l="34937" t="1184" r="78" b="7704"/>
          <a:stretch>
            <a:fillRect/>
          </a:stretch>
        </p:blipFill>
        <p:spPr>
          <a:xfrm>
            <a:off x="1981200" y="609600"/>
            <a:ext cx="4052888" cy="6248400"/>
          </a:xfrm>
          <a:noFill/>
          <a:ln/>
        </p:spPr>
      </p:pic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152400" y="0"/>
            <a:ext cx="8991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4800" b="1" i="1" dirty="0">
                <a:solidFill>
                  <a:srgbClr val="FF0000"/>
                </a:solidFill>
                <a:latin typeface="Monotype Corsiva" pitchFamily="66" charset="0"/>
              </a:rPr>
              <a:t>     Я  памятник  себе  воздвиг          </a:t>
            </a:r>
            <a:br>
              <a:rPr lang="ru-RU" sz="4800" b="1" i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ru-RU" sz="4800" b="1" i="1" dirty="0">
                <a:solidFill>
                  <a:srgbClr val="FF0000"/>
                </a:solidFill>
                <a:latin typeface="Monotype Corsiva" pitchFamily="66" charset="0"/>
              </a:rPr>
              <a:t>                                 нерукотворный…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6172200" y="4376738"/>
            <a:ext cx="29718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sz="2400" b="1" i="1"/>
              <a:t>       </a:t>
            </a:r>
          </a:p>
          <a:p>
            <a:endParaRPr lang="ru-RU" sz="2400" b="1" i="1"/>
          </a:p>
          <a:p>
            <a:endParaRPr lang="ru-RU" sz="2400" b="1" i="1">
              <a:solidFill>
                <a:schemeClr val="accent2"/>
              </a:solidFill>
            </a:endParaRPr>
          </a:p>
          <a:p>
            <a:r>
              <a:rPr lang="ru-RU" sz="2400" b="1" i="1">
                <a:solidFill>
                  <a:srgbClr val="000099"/>
                </a:solidFill>
              </a:rPr>
              <a:t>Скульптор </a:t>
            </a:r>
          </a:p>
          <a:p>
            <a:r>
              <a:rPr lang="ru-RU" sz="2400" b="1" i="1">
                <a:solidFill>
                  <a:srgbClr val="000099"/>
                </a:solidFill>
              </a:rPr>
              <a:t>             А. Опекушин</a:t>
            </a:r>
          </a:p>
          <a:p>
            <a:pPr eaLnBrk="0" hangingPunct="0"/>
            <a:r>
              <a:rPr lang="ru-RU" sz="2000" b="1" i="1">
                <a:solidFill>
                  <a:srgbClr val="000099"/>
                </a:solidFill>
                <a:latin typeface="Arial" charset="0"/>
              </a:rPr>
              <a:t>Москва</a:t>
            </a:r>
          </a:p>
        </p:txBody>
      </p:sp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3" cstate="print">
            <a:lum bright="18000" contrast="36000"/>
          </a:blip>
          <a:srcRect/>
          <a:stretch>
            <a:fillRect/>
          </a:stretch>
        </p:blipFill>
        <p:spPr bwMode="auto">
          <a:xfrm>
            <a:off x="0" y="1676400"/>
            <a:ext cx="245903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3935413" y="2057400"/>
            <a:ext cx="5208587" cy="192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bIns="47610" anchor="ctr">
            <a:spAutoFit/>
          </a:bodyPr>
          <a:lstStyle/>
          <a:p>
            <a:pPr algn="ctr"/>
            <a:r>
              <a:rPr lang="ru-RU" sz="1800" b="1">
                <a:latin typeface="Arial" charset="0"/>
              </a:rPr>
              <a:t>                </a:t>
            </a:r>
            <a:r>
              <a:rPr lang="ru-RU" sz="2000" b="1">
                <a:solidFill>
                  <a:srgbClr val="990000"/>
                </a:solidFill>
              </a:rPr>
              <a:t>Края Москвы, </a:t>
            </a:r>
          </a:p>
          <a:p>
            <a:pPr algn="ctr"/>
            <a:r>
              <a:rPr lang="ru-RU" sz="2000" b="1">
                <a:solidFill>
                  <a:srgbClr val="990000"/>
                </a:solidFill>
              </a:rPr>
              <a:t>                                                      края родные,</a:t>
            </a:r>
          </a:p>
          <a:p>
            <a:pPr algn="ctr"/>
            <a:r>
              <a:rPr lang="ru-RU" sz="2000" b="1">
                <a:solidFill>
                  <a:srgbClr val="990000"/>
                </a:solidFill>
              </a:rPr>
              <a:t>                                 Где на заре цветущих лет</a:t>
            </a:r>
          </a:p>
          <a:p>
            <a:pPr algn="ctr"/>
            <a:r>
              <a:rPr lang="ru-RU" sz="2000" b="1">
                <a:solidFill>
                  <a:srgbClr val="990000"/>
                </a:solidFill>
              </a:rPr>
              <a:t>                      Часы беспечные я </a:t>
            </a:r>
          </a:p>
          <a:p>
            <a:pPr algn="ctr"/>
            <a:r>
              <a:rPr lang="ru-RU" sz="2000" b="1">
                <a:solidFill>
                  <a:srgbClr val="990000"/>
                </a:solidFill>
              </a:rPr>
              <a:t>                                            тратил золотые…</a:t>
            </a:r>
          </a:p>
          <a:p>
            <a:pPr algn="ctr" eaLnBrk="0" hangingPunct="0"/>
            <a:endParaRPr lang="ru-RU" sz="200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20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900"/>
                            </p:stCondLst>
                            <p:childTnLst>
                              <p:par>
                                <p:cTn id="55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200"/>
                            </p:stCondLst>
                            <p:childTnLst>
                              <p:par>
                                <p:cTn id="61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2" name="Picture 1038" descr="Памятник Пушкину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24000"/>
          </a:blip>
          <a:srcRect/>
          <a:stretch>
            <a:fillRect/>
          </a:stretch>
        </p:blipFill>
        <p:spPr bwMode="auto">
          <a:xfrm>
            <a:off x="225425" y="685800"/>
            <a:ext cx="2520950" cy="41910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</p:spPr>
      </p:pic>
      <p:pic>
        <p:nvPicPr>
          <p:cNvPr id="22543" name="Picture 1039" descr="Памятник Пушкину 1"/>
          <p:cNvPicPr>
            <a:picLocks noChangeAspect="1" noChangeArrowheads="1"/>
          </p:cNvPicPr>
          <p:nvPr/>
        </p:nvPicPr>
        <p:blipFill>
          <a:blip r:embed="rId4" cstate="print">
            <a:lum bright="-6000" contrast="24000"/>
          </a:blip>
          <a:srcRect/>
          <a:stretch>
            <a:fillRect/>
          </a:stretch>
        </p:blipFill>
        <p:spPr bwMode="auto">
          <a:xfrm>
            <a:off x="6248400" y="0"/>
            <a:ext cx="2009775" cy="27432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</p:spPr>
      </p:pic>
      <p:pic>
        <p:nvPicPr>
          <p:cNvPr id="22544" name="Picture 1040" descr="Памятник Пушкину 2"/>
          <p:cNvPicPr>
            <a:picLocks noChangeAspect="1" noChangeArrowheads="1"/>
          </p:cNvPicPr>
          <p:nvPr/>
        </p:nvPicPr>
        <p:blipFill>
          <a:blip r:embed="rId5" cstate="print">
            <a:lum bright="-6000" contrast="54000"/>
          </a:blip>
          <a:srcRect/>
          <a:stretch>
            <a:fillRect/>
          </a:stretch>
        </p:blipFill>
        <p:spPr bwMode="auto">
          <a:xfrm>
            <a:off x="5943600" y="3429000"/>
            <a:ext cx="1985963" cy="34290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</p:spPr>
      </p:pic>
      <p:pic>
        <p:nvPicPr>
          <p:cNvPr id="22545" name="Picture 1041" descr="Памятник Пушкину 3"/>
          <p:cNvPicPr>
            <a:picLocks noChangeAspect="1" noChangeArrowheads="1"/>
          </p:cNvPicPr>
          <p:nvPr/>
        </p:nvPicPr>
        <p:blipFill>
          <a:blip r:embed="rId6" cstate="print">
            <a:lum contrast="54000"/>
          </a:blip>
          <a:srcRect/>
          <a:stretch>
            <a:fillRect/>
          </a:stretch>
        </p:blipFill>
        <p:spPr bwMode="auto">
          <a:xfrm>
            <a:off x="3429000" y="152400"/>
            <a:ext cx="1908175" cy="28067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</p:spPr>
      </p:pic>
      <p:pic>
        <p:nvPicPr>
          <p:cNvPr id="22546" name="Picture 1042" descr="Памятник Пушкину 4"/>
          <p:cNvPicPr>
            <a:picLocks noChangeAspect="1" noChangeArrowheads="1"/>
          </p:cNvPicPr>
          <p:nvPr/>
        </p:nvPicPr>
        <p:blipFill>
          <a:blip r:embed="rId7" cstate="print">
            <a:lum bright="-6000" contrast="48000"/>
          </a:blip>
          <a:srcRect/>
          <a:stretch>
            <a:fillRect/>
          </a:stretch>
        </p:blipFill>
        <p:spPr bwMode="auto">
          <a:xfrm>
            <a:off x="3048000" y="3733800"/>
            <a:ext cx="2128838" cy="31242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</p:spPr>
      </p:pic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74613" y="4953000"/>
            <a:ext cx="2914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ru-RU" sz="1800" b="1" i="1">
                <a:solidFill>
                  <a:srgbClr val="800000"/>
                </a:solidFill>
                <a:latin typeface="Arial" charset="0"/>
              </a:rPr>
              <a:t>Санкт-Петербург. </a:t>
            </a:r>
          </a:p>
          <a:p>
            <a:pPr algn="ctr"/>
            <a:r>
              <a:rPr lang="ru-RU" sz="1800" b="1" i="1">
                <a:solidFill>
                  <a:srgbClr val="800000"/>
                </a:solidFill>
                <a:latin typeface="Arial" charset="0"/>
              </a:rPr>
              <a:t>Площадь А.С. Пушкина</a:t>
            </a:r>
            <a:r>
              <a:rPr lang="ru-RU" sz="1800">
                <a:solidFill>
                  <a:srgbClr val="800000"/>
                </a:solidFill>
                <a:latin typeface="Arial" charset="0"/>
              </a:rPr>
              <a:t> </a:t>
            </a:r>
          </a:p>
        </p:txBody>
      </p:sp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533400" y="6324600"/>
            <a:ext cx="2819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800" b="1" i="1">
                <a:solidFill>
                  <a:srgbClr val="996633"/>
                </a:solidFill>
                <a:latin typeface="Arial" charset="0"/>
              </a:rPr>
              <a:t>          </a:t>
            </a:r>
            <a:r>
              <a:rPr lang="ru-RU" sz="1800" b="1" i="1">
                <a:solidFill>
                  <a:srgbClr val="800000"/>
                </a:solidFill>
                <a:latin typeface="Arial" charset="0"/>
              </a:rPr>
              <a:t>Царское Село</a:t>
            </a:r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3276600" y="3048000"/>
            <a:ext cx="457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800" b="1" i="1">
                <a:solidFill>
                  <a:srgbClr val="800000"/>
                </a:solidFill>
                <a:latin typeface="Arial" charset="0"/>
              </a:rPr>
              <a:t>Украина. Одесса</a:t>
            </a:r>
          </a:p>
        </p:txBody>
      </p:sp>
      <p:sp>
        <p:nvSpPr>
          <p:cNvPr id="96269" name="Rectangle 13"/>
          <p:cNvSpPr>
            <a:spLocks noChangeArrowheads="1"/>
          </p:cNvSpPr>
          <p:nvPr/>
        </p:nvSpPr>
        <p:spPr bwMode="auto">
          <a:xfrm>
            <a:off x="5181600" y="2743200"/>
            <a:ext cx="457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800" b="1" i="1">
                <a:solidFill>
                  <a:srgbClr val="996633"/>
                </a:solidFill>
                <a:latin typeface="Arial" charset="0"/>
              </a:rPr>
              <a:t>                </a:t>
            </a:r>
            <a:r>
              <a:rPr lang="ru-RU" sz="1800" b="1" i="1">
                <a:solidFill>
                  <a:srgbClr val="800000"/>
                </a:solidFill>
                <a:latin typeface="Arial" charset="0"/>
              </a:rPr>
              <a:t>Пушкинские горы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auto">
          <a:xfrm>
            <a:off x="7924800" y="6172200"/>
            <a:ext cx="13811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1800" b="1" i="1">
                <a:solidFill>
                  <a:srgbClr val="996633"/>
                </a:solidFill>
                <a:latin typeface="Arial" charset="0"/>
              </a:rPr>
              <a:t>  </a:t>
            </a:r>
            <a:r>
              <a:rPr lang="ru-RU" sz="1800" b="1" i="1">
                <a:solidFill>
                  <a:srgbClr val="800000"/>
                </a:solidFill>
                <a:latin typeface="Arial" charset="0"/>
              </a:rPr>
              <a:t>Украина. </a:t>
            </a:r>
          </a:p>
          <a:p>
            <a:r>
              <a:rPr lang="ru-RU" sz="1800" b="1" i="1">
                <a:solidFill>
                  <a:srgbClr val="800000"/>
                </a:solidFill>
                <a:latin typeface="Arial" charset="0"/>
              </a:rPr>
              <a:t>      Киев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96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000"/>
                                        <p:tgtEl>
                                          <p:spTgt spid="96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1000"/>
                                        <p:tgtEl>
                                          <p:spTgt spid="96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600" decel="1000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600" decel="1000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00" decel="1000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00" decel="1000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1000"/>
                                        <p:tgtEl>
                                          <p:spTgt spid="96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1000"/>
                                        <p:tgtEl>
                                          <p:spTgt spid="96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20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1000"/>
                                        <p:tgtEl>
                                          <p:spTgt spid="96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1000"/>
                                        <p:tgtEl>
                                          <p:spTgt spid="96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7" name="Picture 1043" descr="Памятник Пушкину и Натали на Арбате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lum bright="-6000" contrast="12000"/>
          </a:blip>
          <a:srcRect/>
          <a:stretch>
            <a:fillRect/>
          </a:stretch>
        </p:blipFill>
        <p:spPr>
          <a:xfrm>
            <a:off x="1524000" y="0"/>
            <a:ext cx="5257800" cy="6858000"/>
          </a:xfrm>
          <a:noFill/>
          <a:ln w="28575">
            <a:solidFill>
              <a:srgbClr val="000080"/>
            </a:solidFill>
          </a:ln>
        </p:spPr>
      </p:pic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6858000" y="4953000"/>
            <a:ext cx="21336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800" b="1" i="1">
                <a:solidFill>
                  <a:srgbClr val="000099"/>
                </a:solidFill>
                <a:latin typeface="Arial" charset="0"/>
              </a:rPr>
              <a:t>Александр </a:t>
            </a:r>
          </a:p>
          <a:p>
            <a:r>
              <a:rPr lang="ru-RU" sz="1800" b="1" i="1">
                <a:solidFill>
                  <a:srgbClr val="000099"/>
                </a:solidFill>
                <a:latin typeface="Arial" charset="0"/>
              </a:rPr>
              <a:t>            и Натали</a:t>
            </a:r>
          </a:p>
          <a:p>
            <a:endParaRPr lang="ru-RU" sz="1800" b="1" i="1">
              <a:solidFill>
                <a:srgbClr val="000099"/>
              </a:solidFill>
              <a:latin typeface="Arial" charset="0"/>
            </a:endParaRPr>
          </a:p>
          <a:p>
            <a:endParaRPr lang="ru-RU" sz="1800" b="1" i="1">
              <a:solidFill>
                <a:srgbClr val="000099"/>
              </a:solidFill>
              <a:latin typeface="Arial" charset="0"/>
            </a:endParaRPr>
          </a:p>
          <a:p>
            <a:r>
              <a:rPr lang="ru-RU" sz="1800" b="1" i="1">
                <a:solidFill>
                  <a:srgbClr val="000099"/>
                </a:solidFill>
                <a:latin typeface="Arial" charset="0"/>
              </a:rPr>
              <a:t>Москва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5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1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962400"/>
            <a:ext cx="4343400" cy="2590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ru-RU" sz="1800"/>
              <a:t>          </a:t>
            </a:r>
            <a:endParaRPr lang="ru-RU" sz="1400">
              <a:latin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ru-RU" sz="1800"/>
              <a:t>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sz="1800"/>
              <a:t>               </a:t>
            </a:r>
            <a:endParaRPr lang="ru-RU" sz="2000"/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0" y="2895600"/>
            <a:ext cx="3810000" cy="3733800"/>
          </a:xfrm>
        </p:spPr>
        <p:txBody>
          <a:bodyPr/>
          <a:lstStyle/>
          <a:p>
            <a:pPr>
              <a:buFontTx/>
              <a:buNone/>
            </a:pPr>
            <a:r>
              <a:rPr lang="ru-RU" sz="2800"/>
              <a:t>                                   </a:t>
            </a:r>
          </a:p>
          <a:p>
            <a:pPr>
              <a:buFontTx/>
              <a:buNone/>
            </a:pPr>
            <a:r>
              <a:rPr lang="ru-RU" sz="2800"/>
              <a:t>          </a:t>
            </a:r>
          </a:p>
          <a:p>
            <a:pPr>
              <a:buFontTx/>
              <a:buNone/>
            </a:pPr>
            <a:r>
              <a:rPr lang="ru-RU" sz="2800"/>
              <a:t>                 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53911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0"/>
            <a:ext cx="1871663" cy="27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352800"/>
            <a:ext cx="2590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3962400"/>
            <a:ext cx="2209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381000" y="3886200"/>
            <a:ext cx="236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ru-RU" sz="2400" b="1" i="1">
                <a:solidFill>
                  <a:srgbClr val="800000"/>
                </a:solidFill>
                <a:latin typeface="Arial" charset="0"/>
              </a:rPr>
              <a:t>Новороссийск</a:t>
            </a: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1295400" y="60198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400" b="1" i="1">
                <a:solidFill>
                  <a:srgbClr val="800000"/>
                </a:solidFill>
                <a:latin typeface="Arial" charset="0"/>
              </a:rPr>
              <a:t>Таганрог</a:t>
            </a: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7696200" y="25908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400" b="1" i="1">
                <a:solidFill>
                  <a:srgbClr val="800000"/>
                </a:solidFill>
                <a:latin typeface="Arial" charset="0"/>
              </a:rPr>
              <a:t>Томск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6324600" y="6418263"/>
            <a:ext cx="2701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2400" b="1" i="1">
                <a:solidFill>
                  <a:srgbClr val="800000"/>
                </a:solidFill>
                <a:latin typeface="Arial" charset="0"/>
              </a:rPr>
              <a:t>Ростов-на-Дону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3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6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1000"/>
                                        <p:tgtEl>
                                          <p:spTgt spid="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6" dur="20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1000"/>
                                        <p:tgtEl>
                                          <p:spTgt spid="6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2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EBFA"/>
            </a:gs>
            <a:gs pos="15000">
              <a:srgbClr val="C4D6EB"/>
            </a:gs>
            <a:gs pos="30001">
              <a:srgbClr val="85C2FF"/>
            </a:gs>
            <a:gs pos="50000">
              <a:srgbClr val="5E9EFF"/>
            </a:gs>
            <a:gs pos="70000">
              <a:srgbClr val="85C2FF"/>
            </a:gs>
            <a:gs pos="85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315118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914400"/>
            <a:ext cx="170815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533400"/>
            <a:ext cx="288766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657600" y="4495800"/>
            <a:ext cx="31829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1800" b="1" i="1">
                <a:solidFill>
                  <a:srgbClr val="CC6600"/>
                </a:solidFill>
                <a:latin typeface="Arial" charset="0"/>
              </a:rPr>
              <a:t>         </a:t>
            </a:r>
            <a:r>
              <a:rPr lang="ru-RU" sz="2400" b="1" i="1">
                <a:solidFill>
                  <a:srgbClr val="800000"/>
                </a:solidFill>
                <a:latin typeface="Arial" charset="0"/>
              </a:rPr>
              <a:t>Владикавказ.</a:t>
            </a:r>
          </a:p>
          <a:p>
            <a:r>
              <a:rPr lang="ru-RU" sz="2400" b="1" i="1">
                <a:solidFill>
                  <a:srgbClr val="800000"/>
                </a:solidFill>
                <a:latin typeface="Arial" charset="0"/>
              </a:rPr>
              <a:t>Республика Алания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609600" y="53340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400" b="1" i="1">
                <a:solidFill>
                  <a:srgbClr val="800000"/>
                </a:solidFill>
                <a:latin typeface="Arial" charset="0"/>
              </a:rPr>
              <a:t>Челябинск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4876800" y="61722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400" b="1" i="1">
                <a:solidFill>
                  <a:srgbClr val="CC6600"/>
                </a:solidFill>
                <a:latin typeface="Arial" charset="0"/>
              </a:rPr>
              <a:t>           </a:t>
            </a:r>
            <a:r>
              <a:rPr lang="ru-RU" sz="2400" b="1" i="1">
                <a:solidFill>
                  <a:srgbClr val="800000"/>
                </a:solidFill>
                <a:latin typeface="Arial" charset="0"/>
              </a:rPr>
              <a:t>Санкт-Петербург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1000"/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1000"/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1000"/>
                                        <p:tgtEl>
                                          <p:spTgt spid="10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524000"/>
            <a:ext cx="3657600" cy="4038600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ffectLst/>
        </p:spPr>
      </p:pic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2895600" y="5791200"/>
            <a:ext cx="25733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b="1">
                <a:solidFill>
                  <a:srgbClr val="FF0000"/>
                </a:solidFill>
              </a:rPr>
              <a:t>г. Белореченск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84E777"/>
            </a:gs>
            <a:gs pos="100000">
              <a:srgbClr val="00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4" descr="pushk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447800"/>
            <a:ext cx="4443413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5" name="Picture 7" descr="Гвидон 1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925763"/>
            <a:ext cx="1778000" cy="39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7" name="Picture 9" descr="Пушкин 0_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FF9"/>
              </a:clrFrom>
              <a:clrTo>
                <a:srgbClr val="FEFFF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81000"/>
            <a:ext cx="1219200" cy="328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4" name="Picture 10" descr="Кот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3810000"/>
            <a:ext cx="1882775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5" name="Рисунок 9" descr="Рисунок7_0.tmp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3657600"/>
            <a:ext cx="2319338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6" name="Rectangle 8"/>
          <p:cNvSpPr>
            <a:spLocks noChangeArrowheads="1"/>
          </p:cNvSpPr>
          <p:nvPr/>
        </p:nvSpPr>
        <p:spPr bwMode="auto">
          <a:xfrm rot="-909721">
            <a:off x="0" y="685800"/>
            <a:ext cx="8204200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5400" b="1">
                <a:solidFill>
                  <a:srgbClr val="0000FF"/>
                </a:solidFill>
                <a:latin typeface="Monotype Corsiva" pitchFamily="66" charset="0"/>
              </a:rPr>
              <a:t>«Что за прелесть эти сказки»</a:t>
            </a:r>
            <a:br>
              <a:rPr lang="ru-RU" sz="5400" b="1">
                <a:solidFill>
                  <a:srgbClr val="0000FF"/>
                </a:solidFill>
                <a:latin typeface="Monotype Corsiva" pitchFamily="66" charset="0"/>
              </a:rPr>
            </a:br>
            <a:endParaRPr lang="ru-RU" sz="5400" b="1">
              <a:solidFill>
                <a:srgbClr val="0000FF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 decel="1000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600" decel="1000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00" decel="1000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00" decel="1000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600" decel="1000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600" decel="100000" fill="hold"/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00" decel="100000" fill="hold"/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00" decel="100000" fill="hold"/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84E777"/>
            </a:gs>
            <a:gs pos="100000">
              <a:srgbClr val="FFCC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228600" y="5334000"/>
            <a:ext cx="457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ru-RU" sz="1800">
              <a:latin typeface="Arial" charset="0"/>
            </a:endParaRPr>
          </a:p>
        </p:txBody>
      </p:sp>
      <p:pic>
        <p:nvPicPr>
          <p:cNvPr id="10240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863" y="228600"/>
            <a:ext cx="4892675" cy="6400800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</p:spPr>
      </p:pic>
      <p:sp>
        <p:nvSpPr>
          <p:cNvPr id="102410" name="Rectangle 10"/>
          <p:cNvSpPr>
            <a:spLocks noChangeArrowheads="1"/>
          </p:cNvSpPr>
          <p:nvPr/>
        </p:nvSpPr>
        <p:spPr bwMode="auto">
          <a:xfrm>
            <a:off x="5257800" y="609600"/>
            <a:ext cx="3951288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ru-RU" sz="2000" b="1">
                <a:solidFill>
                  <a:srgbClr val="003300"/>
                </a:solidFill>
              </a:rPr>
              <a:t>У лукоморья дуб зелёный,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Златая цепь на дубе том: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И днём и ночью кот учёный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Всё ходит по цепи кругом: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Идёт направо – песнь заводит,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Налево – сказку говорит.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Там чудеса: там леший бродит, 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Русалка на ветвях сидит;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Там на неведомых дорожках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Следы невиданных зверей;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Избушка там на курьих ножках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Стоит без окон, без дверей;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Там лес и дол видений полны;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Там о заре прихлынут волны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На брег песчаный и пустой,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И тридцать витязей прекрасных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Чредой из вод выходят ясных,</a:t>
            </a:r>
            <a:br>
              <a:rPr lang="ru-RU" sz="2000" b="1">
                <a:solidFill>
                  <a:srgbClr val="003300"/>
                </a:solidFill>
              </a:rPr>
            </a:br>
            <a:r>
              <a:rPr lang="ru-RU" sz="2000" b="1">
                <a:solidFill>
                  <a:srgbClr val="003300"/>
                </a:solidFill>
              </a:rPr>
              <a:t>И с ними дядька их морской</a:t>
            </a:r>
            <a:r>
              <a:rPr lang="ru-RU" sz="2000" b="1">
                <a:solidFill>
                  <a:srgbClr val="006600"/>
                </a:solidFill>
              </a:rPr>
              <a:t>…</a:t>
            </a:r>
            <a:r>
              <a:rPr lang="ru-RU" sz="2000" b="1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10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84E777"/>
            </a:gs>
            <a:gs pos="100000">
              <a:srgbClr val="FFCC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4" descr="Сказка о царе Салтане1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304800"/>
            <a:ext cx="1757363" cy="270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3" name="Rectangle 8"/>
          <p:cNvSpPr>
            <a:spLocks noChangeArrowheads="1"/>
          </p:cNvSpPr>
          <p:nvPr/>
        </p:nvSpPr>
        <p:spPr bwMode="auto">
          <a:xfrm rot="-5400000">
            <a:off x="1079500" y="1952625"/>
            <a:ext cx="1512888" cy="25923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sz="1800" b="1">
              <a:latin typeface="Arial" charset="0"/>
            </a:endParaRPr>
          </a:p>
        </p:txBody>
      </p:sp>
      <p:sp>
        <p:nvSpPr>
          <p:cNvPr id="107524" name="Rectangle 6"/>
          <p:cNvSpPr>
            <a:spLocks noChangeArrowheads="1"/>
          </p:cNvSpPr>
          <p:nvPr/>
        </p:nvSpPr>
        <p:spPr bwMode="auto">
          <a:xfrm>
            <a:off x="900113" y="1412875"/>
            <a:ext cx="1079500" cy="20875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sz="1800" b="1">
              <a:latin typeface="Arial" charset="0"/>
            </a:endParaRPr>
          </a:p>
        </p:txBody>
      </p:sp>
      <p:pic>
        <p:nvPicPr>
          <p:cNvPr id="107525" name="Picture 5" descr="Рисунок1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3278188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10" descr="Сказка о рыбаке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5200" y="4191000"/>
            <a:ext cx="1708150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7" name="Picture 15" descr="9311190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9000" y="990600"/>
            <a:ext cx="1746250" cy="22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8" name="Picture 17" descr="98120515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0400" y="3733800"/>
            <a:ext cx="19050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9" name="Picture 18" descr="5400004254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4419600"/>
            <a:ext cx="1905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0" name="Picture 20" descr="Руслан и Людмила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0" y="381000"/>
            <a:ext cx="17970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1" name="Picture 21" descr="Сказка о попе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57800" y="3200400"/>
            <a:ext cx="1919288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600" decel="1000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600" decel="100000" fill="hold"/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00" decel="100000" fill="hold"/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00" decel="100000" fill="hold"/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 decel="1000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600" decel="100000" fill="hold"/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00" decel="100000" fill="hold"/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00" decel="100000" fill="hold"/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600" decel="1000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600" decel="100000" fill="hold"/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00" decel="100000" fill="hold"/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00" decel="100000" fill="hold"/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600" decel="1000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600" decel="100000" fill="hold"/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00" decel="100000" fill="hold"/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00" decel="100000" fill="hold"/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600" decel="1000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600" decel="100000" fill="hold"/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00" decel="100000" fill="hold"/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00" decel="100000" fill="hold"/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600" decel="1000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600" decel="1000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00" decel="1000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00" decel="100000" fill="hold"/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84E777"/>
            </a:gs>
            <a:gs pos="100000">
              <a:srgbClr val="FFCCFF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WordArt 4"/>
          <p:cNvSpPr>
            <a:spLocks noChangeArrowheads="1" noChangeShapeType="1" noTextEdit="1"/>
          </p:cNvSpPr>
          <p:nvPr/>
        </p:nvSpPr>
        <p:spPr bwMode="auto">
          <a:xfrm>
            <a:off x="838200" y="838200"/>
            <a:ext cx="8001000" cy="3276600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ru-RU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0000"/>
                    </a:gs>
                    <a:gs pos="100000">
                      <a:srgbClr val="0066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C0C0C0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Литературная </a:t>
            </a:r>
          </a:p>
          <a:p>
            <a:pPr algn="ctr"/>
            <a:r>
              <a:rPr lang="ru-RU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0000"/>
                    </a:gs>
                    <a:gs pos="100000">
                      <a:srgbClr val="0066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C0C0C0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викторина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609600" y="4953000"/>
            <a:ext cx="7924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sz="5400" b="1">
                <a:solidFill>
                  <a:srgbClr val="006600"/>
                </a:solidFill>
                <a:latin typeface="Monotype Corsiva" pitchFamily="66" charset="0"/>
              </a:rPr>
              <a:t>По сказкам А.С. Пушкина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304800"/>
            <a:ext cx="8229600" cy="5821363"/>
          </a:xfrm>
        </p:spPr>
        <p:txBody>
          <a:bodyPr/>
          <a:lstStyle/>
          <a:p>
            <a:pPr>
              <a:buFontTx/>
              <a:buNone/>
            </a:pPr>
            <a:r>
              <a:rPr lang="ru-RU"/>
              <a:t>                       </a:t>
            </a:r>
            <a:r>
              <a:rPr lang="ru-RU" b="1" i="1">
                <a:solidFill>
                  <a:srgbClr val="0000FF"/>
                </a:solidFill>
                <a:latin typeface="Times New Roman" pitchFamily="18" charset="0"/>
              </a:rPr>
              <a:t>Идут и идут годы, а   </a:t>
            </a:r>
          </a:p>
          <a:p>
            <a:pPr>
              <a:buFontTx/>
              <a:buNone/>
            </a:pPr>
            <a:r>
              <a:rPr lang="ru-RU" b="1" i="1">
                <a:solidFill>
                  <a:srgbClr val="0000FF"/>
                </a:solidFill>
                <a:latin typeface="Times New Roman" pitchFamily="18" charset="0"/>
              </a:rPr>
              <a:t>                  пушкинские  строки бегут, как   </a:t>
            </a:r>
          </a:p>
          <a:p>
            <a:pPr>
              <a:buFontTx/>
              <a:buNone/>
            </a:pPr>
            <a:r>
              <a:rPr lang="ru-RU" b="1" i="1">
                <a:solidFill>
                  <a:srgbClr val="0000FF"/>
                </a:solidFill>
                <a:latin typeface="Times New Roman" pitchFamily="18" charset="0"/>
              </a:rPr>
              <a:t>                  волны, сквозь время, радуют нас, дарят нам силу, красоту и учат любить жизнь – любить друзей, свой народ и родную землю.</a:t>
            </a:r>
          </a:p>
          <a:p>
            <a:pPr>
              <a:buFontTx/>
              <a:buNone/>
            </a:pPr>
            <a:r>
              <a:rPr lang="ru-RU" b="1" i="1">
                <a:solidFill>
                  <a:srgbClr val="0000FF"/>
                </a:solidFill>
                <a:latin typeface="Times New Roman" pitchFamily="18" charset="0"/>
              </a:rPr>
              <a:t>            Сегодня мы лишь соприкоснёмся с жизнью великого русского поэта, познакомимся с некоторыми страницами его биографии.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166211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84E777"/>
            </a:gs>
            <a:gs pos="100000">
              <a:srgbClr val="FFCC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260350"/>
            <a:ext cx="6696075" cy="2592388"/>
          </a:xfrm>
        </p:spPr>
        <p:txBody>
          <a:bodyPr/>
          <a:lstStyle/>
          <a:p>
            <a:pPr algn="l">
              <a:lnSpc>
                <a:spcPct val="95000"/>
              </a:lnSpc>
            </a:pPr>
            <a:r>
              <a:rPr lang="ru-RU" sz="2000"/>
              <a:t/>
            </a:r>
            <a:br>
              <a:rPr lang="ru-RU" sz="2000"/>
            </a:br>
            <a:r>
              <a:rPr lang="ru-RU" sz="2000"/>
              <a:t/>
            </a:r>
            <a:br>
              <a:rPr lang="ru-RU" sz="2000"/>
            </a:br>
            <a:r>
              <a:rPr lang="ru-RU" sz="2000"/>
              <a:t/>
            </a:r>
            <a:br>
              <a:rPr lang="ru-RU" sz="2000"/>
            </a:br>
            <a:r>
              <a:rPr lang="ru-RU" sz="2000"/>
              <a:t/>
            </a:r>
            <a:br>
              <a:rPr lang="ru-RU" sz="2000"/>
            </a:br>
            <a:r>
              <a:rPr lang="ru-RU" sz="2400" b="1">
                <a:solidFill>
                  <a:srgbClr val="006600"/>
                </a:solidFill>
                <a:latin typeface="Times New Roman" pitchFamily="18" charset="0"/>
              </a:rPr>
              <a:t>Три девицы под окном</a:t>
            </a:r>
            <a:br>
              <a:rPr lang="ru-RU" sz="2400" b="1">
                <a:solidFill>
                  <a:srgbClr val="006600"/>
                </a:solidFill>
                <a:latin typeface="Times New Roman" pitchFamily="18" charset="0"/>
              </a:rPr>
            </a:br>
            <a:r>
              <a:rPr lang="ru-RU" sz="2400" b="1">
                <a:solidFill>
                  <a:srgbClr val="006600"/>
                </a:solidFill>
                <a:latin typeface="Times New Roman" pitchFamily="18" charset="0"/>
              </a:rPr>
              <a:t>Пряли поздно вечерком. </a:t>
            </a:r>
            <a:br>
              <a:rPr lang="ru-RU" sz="2400" b="1">
                <a:solidFill>
                  <a:srgbClr val="006600"/>
                </a:solidFill>
                <a:latin typeface="Times New Roman" pitchFamily="18" charset="0"/>
              </a:rPr>
            </a:br>
            <a:r>
              <a:rPr lang="ru-RU" sz="2400" b="1">
                <a:solidFill>
                  <a:srgbClr val="006600"/>
                </a:solidFill>
                <a:latin typeface="Times New Roman" pitchFamily="18" charset="0"/>
              </a:rPr>
              <a:t>«Кабы я была царица, — </a:t>
            </a:r>
            <a:br>
              <a:rPr lang="ru-RU" sz="2400" b="1">
                <a:solidFill>
                  <a:srgbClr val="006600"/>
                </a:solidFill>
                <a:latin typeface="Times New Roman" pitchFamily="18" charset="0"/>
              </a:rPr>
            </a:br>
            <a:r>
              <a:rPr lang="ru-RU" sz="2400" b="1">
                <a:solidFill>
                  <a:srgbClr val="006600"/>
                </a:solidFill>
                <a:latin typeface="Times New Roman" pitchFamily="18" charset="0"/>
              </a:rPr>
              <a:t>Говорит одна девица, — </a:t>
            </a:r>
            <a:br>
              <a:rPr lang="ru-RU" sz="2400" b="1">
                <a:solidFill>
                  <a:srgbClr val="006600"/>
                </a:solidFill>
                <a:latin typeface="Times New Roman" pitchFamily="18" charset="0"/>
              </a:rPr>
            </a:br>
            <a:r>
              <a:rPr lang="ru-RU" sz="2400" b="1">
                <a:solidFill>
                  <a:srgbClr val="006600"/>
                </a:solidFill>
                <a:latin typeface="Times New Roman" pitchFamily="18" charset="0"/>
              </a:rPr>
              <a:t>То на весь крещеный мир</a:t>
            </a:r>
            <a:br>
              <a:rPr lang="ru-RU" sz="2400" b="1">
                <a:solidFill>
                  <a:srgbClr val="006600"/>
                </a:solidFill>
                <a:latin typeface="Times New Roman" pitchFamily="18" charset="0"/>
              </a:rPr>
            </a:br>
            <a:r>
              <a:rPr lang="ru-RU" sz="2400" b="1">
                <a:solidFill>
                  <a:srgbClr val="006600"/>
                </a:solidFill>
                <a:latin typeface="Times New Roman" pitchFamily="18" charset="0"/>
              </a:rPr>
              <a:t>Приготовила б я пир. </a:t>
            </a:r>
            <a:br>
              <a:rPr lang="ru-RU" sz="2400" b="1">
                <a:solidFill>
                  <a:srgbClr val="006600"/>
                </a:solidFill>
                <a:latin typeface="Times New Roman" pitchFamily="18" charset="0"/>
              </a:rPr>
            </a:br>
            <a:r>
              <a:rPr lang="ru-RU" sz="2400" b="1">
                <a:effectLst>
                  <a:outerShdw blurRad="38100" dist="38100" dir="2700000" algn="tl">
                    <a:srgbClr val="FFFFFF"/>
                  </a:outerShdw>
                </a:effectLst>
              </a:rPr>
              <a:t/>
            </a:r>
            <a:br>
              <a:rPr lang="ru-RU" sz="2400" b="1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ru-RU" sz="4000"/>
              <a:t/>
            </a:r>
            <a:br>
              <a:rPr lang="ru-RU" sz="4000"/>
            </a:br>
            <a:endParaRPr lang="ru-RU" sz="4000"/>
          </a:p>
        </p:txBody>
      </p:sp>
      <p:pic>
        <p:nvPicPr>
          <p:cNvPr id="110595" name="Picture 3" descr="Сказка о царе Салтане Тр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04800"/>
            <a:ext cx="4725988" cy="6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6613" name="Picture 5" descr="Сказка о царе Салтане1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-818715">
            <a:off x="1187450" y="3017838"/>
            <a:ext cx="207803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20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CCFF"/>
            </a:gs>
            <a:gs pos="100000">
              <a:srgbClr val="84E777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Пушкин 0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600"/>
            <a:ext cx="534987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8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581400" y="3810000"/>
            <a:ext cx="5562600" cy="3249613"/>
          </a:xfrm>
        </p:spPr>
        <p:txBody>
          <a:bodyPr/>
          <a:lstStyle/>
          <a:p>
            <a:pPr>
              <a:buFontTx/>
              <a:buNone/>
            </a:pPr>
            <a:r>
              <a:rPr lang="ru-RU" b="1" i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</a:t>
            </a:r>
            <a:r>
              <a:rPr lang="ru-RU" b="1" i="1">
                <a:latin typeface="Times New Roman" pitchFamily="18" charset="0"/>
              </a:rPr>
              <a:t>Царь с царицею простился, В путь-дорогу снарядился, </a:t>
            </a:r>
            <a:br>
              <a:rPr lang="ru-RU" b="1" i="1">
                <a:latin typeface="Times New Roman" pitchFamily="18" charset="0"/>
              </a:rPr>
            </a:br>
            <a:r>
              <a:rPr lang="ru-RU" b="1" i="1">
                <a:latin typeface="Times New Roman" pitchFamily="18" charset="0"/>
              </a:rPr>
              <a:t>И царица у окна </a:t>
            </a:r>
            <a:br>
              <a:rPr lang="ru-RU" b="1" i="1">
                <a:latin typeface="Times New Roman" pitchFamily="18" charset="0"/>
              </a:rPr>
            </a:br>
            <a:r>
              <a:rPr lang="ru-RU" b="1" i="1">
                <a:latin typeface="Times New Roman" pitchFamily="18" charset="0"/>
              </a:rPr>
              <a:t>Села ждать его одна.</a:t>
            </a:r>
            <a:r>
              <a:rPr lang="ru-RU" sz="2800" b="1" i="1"/>
              <a:t> </a:t>
            </a:r>
          </a:p>
        </p:txBody>
      </p:sp>
      <p:pic>
        <p:nvPicPr>
          <p:cNvPr id="208901" name="Picture 5" descr="Пушкин 0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23603">
            <a:off x="6108700" y="444500"/>
            <a:ext cx="2478088" cy="29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84E777"/>
            </a:gs>
            <a:gs pos="100000">
              <a:srgbClr val="FFCCFF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90800" y="333375"/>
            <a:ext cx="6553200" cy="23034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ru-RU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</a:t>
            </a:r>
            <a:r>
              <a:rPr lang="ru-RU" sz="2800" b="1" i="1">
                <a:solidFill>
                  <a:srgbClr val="006600"/>
                </a:solidFill>
              </a:rPr>
              <a:t>Пошёл, сел у берега моря; </a:t>
            </a:r>
            <a:br>
              <a:rPr lang="ru-RU" sz="2800" b="1" i="1">
                <a:solidFill>
                  <a:srgbClr val="006600"/>
                </a:solidFill>
              </a:rPr>
            </a:br>
            <a:r>
              <a:rPr lang="ru-RU" sz="2800" b="1" i="1">
                <a:solidFill>
                  <a:srgbClr val="006600"/>
                </a:solidFill>
              </a:rPr>
              <a:t>Там он стал верёвку крутить,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sz="2800" b="1" i="1">
                <a:solidFill>
                  <a:srgbClr val="006600"/>
                </a:solidFill>
              </a:rPr>
              <a:t>   Да конец её в море мочить. </a:t>
            </a:r>
            <a:br>
              <a:rPr lang="ru-RU" sz="2800" b="1" i="1">
                <a:solidFill>
                  <a:srgbClr val="006600"/>
                </a:solidFill>
              </a:rPr>
            </a:br>
            <a:r>
              <a:rPr lang="ru-RU" sz="2800"/>
              <a:t/>
            </a:r>
            <a:br>
              <a:rPr lang="ru-RU" sz="2800"/>
            </a:br>
            <a:endParaRPr lang="ru-RU" sz="2800"/>
          </a:p>
        </p:txBody>
      </p:sp>
      <p:pic>
        <p:nvPicPr>
          <p:cNvPr id="116739" name="Picture 3" descr="Пушкин 07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138488"/>
            <a:ext cx="9144000" cy="371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1" name="Picture 21" descr="Сказка о попе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-667455">
            <a:off x="685800" y="381000"/>
            <a:ext cx="1919288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2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2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2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2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2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84E777"/>
            </a:gs>
            <a:gs pos="100000">
              <a:srgbClr val="FFC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Пушкин 04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EFA"/>
              </a:clrFrom>
              <a:clrTo>
                <a:srgbClr val="FFFE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287463"/>
            <a:ext cx="9144000" cy="55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11413" y="333375"/>
            <a:ext cx="6732587" cy="1871663"/>
          </a:xfrm>
        </p:spPr>
        <p:txBody>
          <a:bodyPr/>
          <a:lstStyle/>
          <a:p>
            <a:pPr>
              <a:buFontTx/>
              <a:buNone/>
            </a:pPr>
            <a:r>
              <a:rPr lang="ru-RU" sz="2800" b="1" i="1">
                <a:solidFill>
                  <a:srgbClr val="006600"/>
                </a:solidFill>
              </a:rPr>
              <a:t>Глядь: опять перед ним землянка; </a:t>
            </a:r>
          </a:p>
          <a:p>
            <a:pPr>
              <a:buFontTx/>
              <a:buNone/>
            </a:pPr>
            <a:r>
              <a:rPr lang="ru-RU" sz="2800" b="1" i="1">
                <a:solidFill>
                  <a:srgbClr val="006600"/>
                </a:solidFill>
              </a:rPr>
              <a:t>На пороге сидит старуха, </a:t>
            </a:r>
          </a:p>
          <a:p>
            <a:pPr>
              <a:buFontTx/>
              <a:buNone/>
            </a:pPr>
            <a:r>
              <a:rPr lang="ru-RU" sz="2800" b="1" i="1">
                <a:solidFill>
                  <a:srgbClr val="006600"/>
                </a:solidFill>
              </a:rPr>
              <a:t>А перед нею разбитое корыто. </a:t>
            </a:r>
          </a:p>
        </p:txBody>
      </p:sp>
      <p:pic>
        <p:nvPicPr>
          <p:cNvPr id="119812" name="Picture 4" descr="Рисунок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2275" y="4340225"/>
            <a:ext cx="230505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66" name="Picture 6" descr="Сказка о рыбаке"/>
          <p:cNvPicPr>
            <a:picLocks noChangeAspect="1" noChangeArrowheads="1"/>
          </p:cNvPicPr>
          <p:nvPr/>
        </p:nvPicPr>
        <p:blipFill>
          <a:blip r:embed="rId5" cstate="print">
            <a:lum contrast="42000"/>
          </a:blip>
          <a:srcRect/>
          <a:stretch>
            <a:fillRect/>
          </a:stretch>
        </p:blipFill>
        <p:spPr bwMode="auto">
          <a:xfrm rot="-795402">
            <a:off x="523875" y="468313"/>
            <a:ext cx="1571625" cy="209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00"/>
                            </p:stCondLst>
                            <p:childTnLst>
                              <p:par>
                                <p:cTn id="19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00"/>
                            </p:stCondLst>
                            <p:childTnLst>
                              <p:par>
                                <p:cTn id="25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600" decel="100000"/>
                                        <p:tgtEl>
                                          <p:spTgt spid="194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600" decel="1000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00" decel="1000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00" decel="1000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84E777"/>
            </a:gs>
            <a:gs pos="100000">
              <a:srgbClr val="FFCCFF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476250"/>
            <a:ext cx="6103938" cy="2160588"/>
          </a:xfrm>
        </p:spPr>
        <p:txBody>
          <a:bodyPr/>
          <a:lstStyle/>
          <a:p>
            <a:pPr>
              <a:buFontTx/>
              <a:buNone/>
            </a:pPr>
            <a:r>
              <a:rPr lang="ru-RU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</a:t>
            </a:r>
            <a:r>
              <a:rPr lang="ru-RU" sz="2800" b="1" i="1">
                <a:solidFill>
                  <a:srgbClr val="006600"/>
                </a:solidFill>
              </a:rPr>
              <a:t>Царь к востоку войско шлёт, </a:t>
            </a:r>
          </a:p>
          <a:p>
            <a:pPr>
              <a:buFontTx/>
              <a:buNone/>
            </a:pPr>
            <a:r>
              <a:rPr lang="ru-RU" sz="2800" b="1" i="1">
                <a:solidFill>
                  <a:srgbClr val="006600"/>
                </a:solidFill>
              </a:rPr>
              <a:t>    Старший сын его ведёт. Петушок угомонился, </a:t>
            </a:r>
            <a:br>
              <a:rPr lang="ru-RU" sz="2800" b="1" i="1">
                <a:solidFill>
                  <a:srgbClr val="006600"/>
                </a:solidFill>
              </a:rPr>
            </a:br>
            <a:r>
              <a:rPr lang="ru-RU" sz="2800" b="1" i="1">
                <a:solidFill>
                  <a:srgbClr val="006600"/>
                </a:solidFill>
              </a:rPr>
              <a:t>Шум утих, и он забылся.</a:t>
            </a:r>
          </a:p>
        </p:txBody>
      </p:sp>
      <p:pic>
        <p:nvPicPr>
          <p:cNvPr id="122883" name="Picture 3" descr="Пушкин 07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30688" y="0"/>
            <a:ext cx="49133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949" name="Picture 5" descr="940217047"/>
          <p:cNvPicPr>
            <a:picLocks noChangeAspect="1" noChangeArrowheads="1"/>
          </p:cNvPicPr>
          <p:nvPr/>
        </p:nvPicPr>
        <p:blipFill>
          <a:blip r:embed="rId4" cstate="print">
            <a:lum bright="-6000" contrast="12000"/>
          </a:blip>
          <a:srcRect/>
          <a:stretch>
            <a:fillRect/>
          </a:stretch>
        </p:blipFill>
        <p:spPr bwMode="auto">
          <a:xfrm>
            <a:off x="1030288" y="3048000"/>
            <a:ext cx="2309812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0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0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5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0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0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FFCC"/>
            </a:gs>
            <a:gs pos="50000">
              <a:srgbClr val="66CCFF"/>
            </a:gs>
            <a:gs pos="100000">
              <a:srgbClr val="99FFC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14" descr="Руслан и Люджмила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581400"/>
            <a:ext cx="1905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3" name="Picture 6" descr="Сказка о царе Салтане1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4975" y="1916113"/>
            <a:ext cx="1531938" cy="23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4" name="Picture 7" descr="2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3352800"/>
            <a:ext cx="203835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5" name="Picture 8" descr="6673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1775" y="404813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6" name="Picture 9" descr="72537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31913" y="188913"/>
            <a:ext cx="1282700" cy="170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7" name="Picture 10" descr="93111903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77050" y="188913"/>
            <a:ext cx="19050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8" name="Picture 11" descr="94021704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8200" y="4114800"/>
            <a:ext cx="1905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9" name="Picture 12" descr="98120515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53200" y="1981200"/>
            <a:ext cx="19050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10" name="Picture 13" descr="5400004254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34200" y="4800600"/>
            <a:ext cx="1698625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11" name="Picture 15" descr="Руслан и Людмила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95800" y="1066800"/>
            <a:ext cx="19050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12" name="Picture 16" descr="Сказка о попе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9388" y="1341438"/>
            <a:ext cx="1354137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15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2000"/>
                                        <p:tgtEl>
                                          <p:spTgt spid="15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20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5" dur="20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2" dur="20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5" dur="20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5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BEAC7"/>
            </a:gs>
            <a:gs pos="9000">
              <a:srgbClr val="FEE7F2"/>
            </a:gs>
            <a:gs pos="18000">
              <a:srgbClr val="FAC77D"/>
            </a:gs>
            <a:gs pos="30500">
              <a:srgbClr val="FBA97D"/>
            </a:gs>
            <a:gs pos="41001">
              <a:srgbClr val="FBD49C"/>
            </a:gs>
            <a:gs pos="50000">
              <a:srgbClr val="FEE7F2"/>
            </a:gs>
            <a:gs pos="59000">
              <a:srgbClr val="FBD49C"/>
            </a:gs>
            <a:gs pos="69500">
              <a:srgbClr val="FBA97D"/>
            </a:gs>
            <a:gs pos="82000">
              <a:srgbClr val="FAC77D"/>
            </a:gs>
            <a:gs pos="91001">
              <a:srgbClr val="FEE7F2"/>
            </a:gs>
            <a:gs pos="100000">
              <a:srgbClr val="FBEAC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581400"/>
            <a:ext cx="8915400" cy="4525963"/>
          </a:xfrm>
        </p:spPr>
        <p:txBody>
          <a:bodyPr/>
          <a:lstStyle/>
          <a:p>
            <a:pPr algn="ctr">
              <a:buFontTx/>
              <a:buNone/>
            </a:pPr>
            <a:r>
              <a:rPr lang="ru-RU" sz="5400" b="1" i="1">
                <a:solidFill>
                  <a:srgbClr val="FF3300"/>
                </a:solidFill>
                <a:latin typeface="Monotype Corsiva" pitchFamily="66" charset="0"/>
              </a:rPr>
              <a:t> </a:t>
            </a: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496100">
            <a:off x="6457950" y="4829175"/>
            <a:ext cx="2444750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-381000" y="4572000"/>
            <a:ext cx="81534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ru-RU" sz="4800" b="1">
                <a:solidFill>
                  <a:srgbClr val="FF3300"/>
                </a:solidFill>
                <a:latin typeface="Monotype Corsiva" pitchFamily="66" charset="0"/>
              </a:rPr>
              <a:t>   </a:t>
            </a:r>
            <a:r>
              <a:rPr lang="ru-RU" sz="4800" b="1">
                <a:solidFill>
                  <a:srgbClr val="990000"/>
                </a:solidFill>
                <a:latin typeface="Monotype Corsiva" pitchFamily="66" charset="0"/>
              </a:rPr>
              <a:t>Тебя  ж,  как  первую  любовь,</a:t>
            </a:r>
          </a:p>
          <a:p>
            <a:r>
              <a:rPr lang="ru-RU" sz="4800" b="1">
                <a:solidFill>
                  <a:srgbClr val="990000"/>
                </a:solidFill>
                <a:latin typeface="Monotype Corsiva" pitchFamily="66" charset="0"/>
              </a:rPr>
              <a:t>    России  сердце  не  забудет!...</a:t>
            </a:r>
          </a:p>
        </p:txBody>
      </p:sp>
      <p:pic>
        <p:nvPicPr>
          <p:cNvPr id="155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28600"/>
            <a:ext cx="3408363" cy="44958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 bwMode="auto">
          <a:xfrm>
            <a:off x="3786188" y="0"/>
            <a:ext cx="2214562" cy="428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</a:rPr>
              <a:t>Prezentacii.com</a:t>
            </a:r>
            <a:endParaRPr lang="ru-RU" sz="20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b="1" i="1">
                <a:solidFill>
                  <a:srgbClr val="003300"/>
                </a:solidFill>
                <a:latin typeface="Times New Roman" pitchFamily="18" charset="0"/>
              </a:rPr>
              <a:t>Пушкин-ребёнок</a:t>
            </a:r>
            <a:br>
              <a:rPr lang="ru-RU" sz="4800" b="1" i="1">
                <a:solidFill>
                  <a:srgbClr val="003300"/>
                </a:solidFill>
                <a:latin typeface="Times New Roman" pitchFamily="18" charset="0"/>
              </a:rPr>
            </a:br>
            <a:endParaRPr lang="ru-RU" sz="4800" b="1" i="1">
              <a:solidFill>
                <a:srgbClr val="003300"/>
              </a:solidFill>
              <a:latin typeface="Times New Roman" pitchFamily="18" charset="0"/>
            </a:endParaRPr>
          </a:p>
        </p:txBody>
      </p:sp>
      <p:pic>
        <p:nvPicPr>
          <p:cNvPr id="118790" name="Picture 6" descr="Пушкин ребенок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990600"/>
            <a:ext cx="3133725" cy="4086225"/>
          </a:xfrm>
          <a:noFill/>
          <a:ln/>
        </p:spPr>
      </p:pic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533400" y="5105400"/>
            <a:ext cx="19050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ru-RU" sz="1800">
                <a:latin typeface="Arial" charset="0"/>
              </a:rPr>
              <a:t>   </a:t>
            </a:r>
            <a:r>
              <a:rPr lang="ru-RU" sz="2400">
                <a:solidFill>
                  <a:srgbClr val="003300"/>
                </a:solidFill>
              </a:rPr>
              <a:t>1800 - 1802</a:t>
            </a:r>
          </a:p>
        </p:txBody>
      </p:sp>
      <p:pic>
        <p:nvPicPr>
          <p:cNvPr id="1935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066800"/>
            <a:ext cx="2759075" cy="429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54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133600"/>
            <a:ext cx="306228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9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30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93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93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3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2000"/>
                                        <p:tgtEl>
                                          <p:spTgt spid="19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4" dur="2000"/>
                                        <p:tgtEl>
                                          <p:spTgt spid="19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3" name="Rectangle 1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ru-RU"/>
              <a:t>             </a:t>
            </a:r>
            <a:r>
              <a:rPr lang="ru-RU" b="1" i="1">
                <a:solidFill>
                  <a:srgbClr val="0000FF"/>
                </a:solidFill>
                <a:latin typeface="Times New Roman" pitchFamily="18" charset="0"/>
              </a:rPr>
              <a:t>РОДИТЕЛИ</a:t>
            </a:r>
          </a:p>
        </p:txBody>
      </p:sp>
      <p:sp>
        <p:nvSpPr>
          <p:cNvPr id="40971" name="Rectangle 11"/>
          <p:cNvSpPr>
            <a:spLocks noGrp="1" noChangeArrowheads="1"/>
          </p:cNvSpPr>
          <p:nvPr>
            <p:ph type="body" sz="half" idx="3"/>
          </p:nvPr>
        </p:nvSpPr>
        <p:spPr>
          <a:xfrm>
            <a:off x="3505200" y="1143000"/>
            <a:ext cx="5410200" cy="5486400"/>
          </a:xfrm>
        </p:spPr>
        <p:txBody>
          <a:bodyPr/>
          <a:lstStyle/>
          <a:p>
            <a:endParaRPr lang="ru-RU" sz="1400">
              <a:latin typeface="Times New Roman" pitchFamily="18" charset="0"/>
            </a:endParaRPr>
          </a:p>
          <a:p>
            <a:pPr>
              <a:buFontTx/>
              <a:buNone/>
            </a:pPr>
            <a:r>
              <a:rPr lang="ru-RU" sz="1400">
                <a:latin typeface="Times New Roman" pitchFamily="18" charset="0"/>
              </a:rPr>
              <a:t>                     </a:t>
            </a:r>
            <a:r>
              <a:rPr lang="ru-RU" sz="2800" b="1">
                <a:solidFill>
                  <a:srgbClr val="0000FF"/>
                </a:solidFill>
                <a:latin typeface="Times New Roman" pitchFamily="18" charset="0"/>
              </a:rPr>
              <a:t>Сергей Львович Пушкин</a:t>
            </a:r>
            <a:r>
              <a:rPr lang="ru-RU" sz="2000" b="1">
                <a:solidFill>
                  <a:srgbClr val="0000FF"/>
                </a:solidFill>
                <a:latin typeface="Times New Roman" pitchFamily="18" charset="0"/>
              </a:rPr>
              <a:t> -</a:t>
            </a:r>
            <a:r>
              <a:rPr lang="ru-RU" sz="2000">
                <a:solidFill>
                  <a:srgbClr val="0000FF"/>
                </a:solidFill>
                <a:latin typeface="Times New Roman" pitchFamily="18" charset="0"/>
              </a:rPr>
              <a:t> отец поэта. Был потомок знатного рода. Любил литературу, был дружен с известными тогда русскими писателями, собрал большую библиотеку.</a:t>
            </a:r>
            <a:r>
              <a:rPr lang="ru-RU" sz="1400">
                <a:solidFill>
                  <a:srgbClr val="0000FF"/>
                </a:solidFill>
                <a:latin typeface="Times New Roman" pitchFamily="18" charset="0"/>
              </a:rPr>
              <a:t>                                                                                         </a:t>
            </a:r>
          </a:p>
          <a:p>
            <a:pPr>
              <a:buFontTx/>
              <a:buNone/>
            </a:pPr>
            <a:endParaRPr lang="ru-RU" sz="140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buFontTx/>
              <a:buNone/>
            </a:pPr>
            <a:endParaRPr lang="ru-RU" sz="140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buFontTx/>
              <a:buNone/>
            </a:pPr>
            <a:endParaRPr lang="ru-RU" sz="140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buFontTx/>
              <a:buNone/>
            </a:pPr>
            <a:endParaRPr lang="ru-RU" sz="140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buFontTx/>
              <a:buNone/>
            </a:pPr>
            <a:r>
              <a:rPr lang="ru-RU" sz="1800">
                <a:solidFill>
                  <a:srgbClr val="0000FF"/>
                </a:solidFill>
                <a:latin typeface="Times New Roman" pitchFamily="18" charset="0"/>
              </a:rPr>
              <a:t>      </a:t>
            </a:r>
            <a:r>
              <a:rPr lang="ru-RU" sz="2800" b="1">
                <a:solidFill>
                  <a:srgbClr val="0000FF"/>
                </a:solidFill>
                <a:latin typeface="Times New Roman" pitchFamily="18" charset="0"/>
              </a:rPr>
              <a:t>Надежда Осиповна  Пушкина</a:t>
            </a:r>
            <a:r>
              <a:rPr lang="ru-RU" sz="2000">
                <a:solidFill>
                  <a:srgbClr val="0000FF"/>
                </a:solidFill>
                <a:latin typeface="Times New Roman" pitchFamily="18" charset="0"/>
              </a:rPr>
              <a:t> – мать поэта. Была образована, остроумна, хороша собой, любила развлечения и блистала на балах.</a:t>
            </a:r>
            <a:r>
              <a:rPr lang="ru-RU" sz="1800">
                <a:solidFill>
                  <a:srgbClr val="0000FF"/>
                </a:solidFill>
                <a:latin typeface="Times New Roman" pitchFamily="18" charset="0"/>
              </a:rPr>
              <a:t>                                                           </a:t>
            </a:r>
            <a:endParaRPr lang="ru-RU" sz="1400">
              <a:solidFill>
                <a:srgbClr val="0000FF"/>
              </a:solidFill>
              <a:latin typeface="Times New Roman" pitchFamily="18" charset="0"/>
            </a:endParaRPr>
          </a:p>
          <a:p>
            <a:endParaRPr lang="ru-RU" sz="140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40976" name="Picture 1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3276"/>
          <a:stretch>
            <a:fillRect/>
          </a:stretch>
        </p:blipFill>
        <p:spPr>
          <a:xfrm>
            <a:off x="914400" y="381000"/>
            <a:ext cx="2249488" cy="3048000"/>
          </a:xfrm>
          <a:ln/>
        </p:spPr>
      </p:pic>
      <p:pic>
        <p:nvPicPr>
          <p:cNvPr id="40978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505200"/>
            <a:ext cx="24050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20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10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20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EBFA"/>
            </a:gs>
            <a:gs pos="30000">
              <a:srgbClr val="C4D6EB"/>
            </a:gs>
            <a:gs pos="60001">
              <a:srgbClr val="85C2FF"/>
            </a:gs>
            <a:gs pos="100000">
              <a:srgbClr val="5E9E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0"/>
            <a:ext cx="7315200" cy="1143000"/>
          </a:xfrm>
        </p:spPr>
        <p:txBody>
          <a:bodyPr/>
          <a:lstStyle/>
          <a:p>
            <a:r>
              <a:rPr lang="ru-RU" sz="6000" b="1" i="1">
                <a:solidFill>
                  <a:schemeClr val="accent2"/>
                </a:solidFill>
                <a:latin typeface="Monotype Corsiva" pitchFamily="66" charset="0"/>
              </a:rPr>
              <a:t/>
            </a:r>
            <a:br>
              <a:rPr lang="ru-RU" sz="6000" b="1" i="1">
                <a:solidFill>
                  <a:schemeClr val="accent2"/>
                </a:solidFill>
                <a:latin typeface="Monotype Corsiva" pitchFamily="66" charset="0"/>
              </a:rPr>
            </a:br>
            <a:endParaRPr lang="ru-RU" sz="6000" i="1">
              <a:solidFill>
                <a:schemeClr val="accent2"/>
              </a:solidFill>
              <a:latin typeface="Monotype Corsiva" pitchFamily="66" charset="0"/>
            </a:endParaRPr>
          </a:p>
        </p:txBody>
      </p:sp>
      <p:sp>
        <p:nvSpPr>
          <p:cNvPr id="53259" name="Rectangle 11"/>
          <p:cNvSpPr>
            <a:spLocks noGrp="1" noChangeArrowheads="1"/>
          </p:cNvSpPr>
          <p:nvPr>
            <p:ph sz="quarter" idx="4294967295"/>
          </p:nvPr>
        </p:nvSpPr>
        <p:spPr>
          <a:xfrm>
            <a:off x="0" y="3938588"/>
            <a:ext cx="7086600" cy="2919412"/>
          </a:xfrm>
        </p:spPr>
        <p:txBody>
          <a:bodyPr/>
          <a:lstStyle/>
          <a:p>
            <a:pPr>
              <a:buFontTx/>
              <a:buNone/>
            </a:pPr>
            <a:endParaRPr lang="ru-RU" sz="2400"/>
          </a:p>
          <a:p>
            <a:pPr>
              <a:buFontTx/>
              <a:buNone/>
            </a:pPr>
            <a:endParaRPr lang="ru-RU" sz="2400"/>
          </a:p>
          <a:p>
            <a:pPr>
              <a:buFontTx/>
              <a:buNone/>
            </a:pPr>
            <a:endParaRPr lang="ru-RU" sz="2400"/>
          </a:p>
          <a:p>
            <a:pPr algn="ctr">
              <a:buFontTx/>
              <a:buNone/>
            </a:pPr>
            <a:r>
              <a:rPr lang="ru-RU" sz="2000">
                <a:latin typeface="Times New Roman" pitchFamily="18" charset="0"/>
              </a:rPr>
              <a:t>                     </a:t>
            </a:r>
            <a:r>
              <a:rPr lang="ru-RU" sz="2000" b="1" i="1">
                <a:solidFill>
                  <a:schemeClr val="accent2"/>
                </a:solidFill>
                <a:latin typeface="Times New Roman" pitchFamily="18" charset="0"/>
              </a:rPr>
              <a:t>…Куда бы нас не бросила судьбина</a:t>
            </a:r>
          </a:p>
          <a:p>
            <a:pPr algn="ctr">
              <a:buFontTx/>
              <a:buNone/>
            </a:pPr>
            <a:r>
              <a:rPr lang="ru-RU" sz="2000" b="1" i="1">
                <a:solidFill>
                  <a:schemeClr val="accent2"/>
                </a:solidFill>
                <a:latin typeface="Times New Roman" pitchFamily="18" charset="0"/>
              </a:rPr>
              <a:t>       И счастье куда б ни повело,</a:t>
            </a:r>
          </a:p>
          <a:p>
            <a:pPr algn="ctr">
              <a:buFontTx/>
              <a:buNone/>
            </a:pPr>
            <a:r>
              <a:rPr lang="ru-RU" sz="2000" b="1" i="1">
                <a:solidFill>
                  <a:schemeClr val="accent2"/>
                </a:solidFill>
                <a:latin typeface="Times New Roman" pitchFamily="18" charset="0"/>
              </a:rPr>
              <a:t>                           Всё те же мы: нам целый мир чужбина;</a:t>
            </a:r>
          </a:p>
          <a:p>
            <a:pPr algn="ctr">
              <a:buFontTx/>
              <a:buNone/>
            </a:pPr>
            <a:r>
              <a:rPr lang="ru-RU" sz="2000" b="1" i="1">
                <a:solidFill>
                  <a:schemeClr val="accent2"/>
                </a:solidFill>
                <a:latin typeface="Times New Roman" pitchFamily="18" charset="0"/>
              </a:rPr>
              <a:t>      Отечество нам Царское Село.</a:t>
            </a:r>
            <a:r>
              <a:rPr lang="ru-RU" sz="2400"/>
              <a:t>                          </a:t>
            </a:r>
          </a:p>
          <a:p>
            <a:pPr algn="ctr">
              <a:buFontTx/>
              <a:buNone/>
            </a:pPr>
            <a:r>
              <a:rPr lang="ru-RU" sz="2400"/>
              <a:t>                        </a:t>
            </a:r>
            <a:endParaRPr lang="ru-RU" sz="2400">
              <a:latin typeface="Times New Roman" pitchFamily="18" charset="0"/>
            </a:endParaRPr>
          </a:p>
        </p:txBody>
      </p:sp>
      <p:sp>
        <p:nvSpPr>
          <p:cNvPr id="53260" name="Rectangle 12"/>
          <p:cNvSpPr>
            <a:spLocks noGrp="1" noChangeArrowheads="1"/>
          </p:cNvSpPr>
          <p:nvPr>
            <p:ph sz="half" idx="4294967295"/>
          </p:nvPr>
        </p:nvSpPr>
        <p:spPr>
          <a:xfrm>
            <a:off x="4648200" y="1600200"/>
            <a:ext cx="4495800" cy="4525963"/>
          </a:xfrm>
        </p:spPr>
        <p:txBody>
          <a:bodyPr/>
          <a:lstStyle/>
          <a:p>
            <a:pPr>
              <a:buFontTx/>
              <a:buNone/>
            </a:pPr>
            <a:endParaRPr lang="ru-RU" sz="2800"/>
          </a:p>
          <a:p>
            <a:pPr>
              <a:buFontTx/>
              <a:buNone/>
            </a:pPr>
            <a:endParaRPr lang="ru-RU" sz="2800"/>
          </a:p>
          <a:p>
            <a:pPr>
              <a:buFontTx/>
              <a:buNone/>
            </a:pPr>
            <a:endParaRPr lang="ru-RU" sz="2800"/>
          </a:p>
          <a:p>
            <a:pPr>
              <a:buFontTx/>
              <a:buNone/>
            </a:pPr>
            <a:endParaRPr lang="ru-RU" sz="2800"/>
          </a:p>
          <a:p>
            <a:pPr>
              <a:buFontTx/>
              <a:buNone/>
            </a:pPr>
            <a:endParaRPr lang="ru-RU" sz="2800"/>
          </a:p>
          <a:p>
            <a:pPr>
              <a:buFontTx/>
              <a:buNone/>
            </a:pPr>
            <a:r>
              <a:rPr lang="ru-RU" sz="2800"/>
              <a:t>                            </a:t>
            </a:r>
            <a:endParaRPr lang="ru-RU" sz="240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676400"/>
            <a:ext cx="4572000" cy="349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462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1066800"/>
            <a:ext cx="19431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6400800" y="3886200"/>
            <a:ext cx="4572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800">
                <a:solidFill>
                  <a:srgbClr val="0000FF"/>
                </a:solidFill>
                <a:latin typeface="Arial" charset="0"/>
              </a:rPr>
              <a:t>                </a:t>
            </a:r>
            <a:r>
              <a:rPr lang="ru-RU" sz="2000" b="1">
                <a:solidFill>
                  <a:srgbClr val="0000FF"/>
                </a:solidFill>
              </a:rPr>
              <a:t>Пушкин</a:t>
            </a:r>
          </a:p>
          <a:p>
            <a:r>
              <a:rPr lang="ru-RU" sz="2000" b="1">
                <a:solidFill>
                  <a:srgbClr val="0000FF"/>
                </a:solidFill>
              </a:rPr>
              <a:t>      в лицейские годы</a:t>
            </a:r>
          </a:p>
          <a:p>
            <a:r>
              <a:rPr lang="ru-RU" sz="2000" b="1">
                <a:solidFill>
                  <a:srgbClr val="0000FF"/>
                </a:solidFill>
              </a:rPr>
              <a:t>             1810-е гг.</a:t>
            </a:r>
          </a:p>
        </p:txBody>
      </p:sp>
      <p:sp>
        <p:nvSpPr>
          <p:cNvPr id="53262" name="Rectangle 14"/>
          <p:cNvSpPr>
            <a:spLocks noChangeArrowheads="1"/>
          </p:cNvSpPr>
          <p:nvPr/>
        </p:nvSpPr>
        <p:spPr bwMode="auto">
          <a:xfrm>
            <a:off x="2590800" y="990600"/>
            <a:ext cx="3429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800" i="1">
                <a:solidFill>
                  <a:schemeClr val="accent2"/>
                </a:solidFill>
                <a:latin typeface="Arial" charset="0"/>
              </a:rPr>
              <a:t>       </a:t>
            </a:r>
            <a:r>
              <a:rPr lang="ru-RU" sz="3600" i="1">
                <a:solidFill>
                  <a:schemeClr val="accent2"/>
                </a:solidFill>
                <a:latin typeface="Arial" charset="0"/>
              </a:rPr>
              <a:t>годы учёбы</a:t>
            </a:r>
          </a:p>
        </p:txBody>
      </p:sp>
      <p:sp>
        <p:nvSpPr>
          <p:cNvPr id="53265" name="Rectangle 17"/>
          <p:cNvSpPr>
            <a:spLocks noChangeArrowheads="1"/>
          </p:cNvSpPr>
          <p:nvPr/>
        </p:nvSpPr>
        <p:spPr bwMode="auto">
          <a:xfrm>
            <a:off x="2667000" y="0"/>
            <a:ext cx="37338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6600" b="1" i="1">
                <a:solidFill>
                  <a:schemeClr val="accent2"/>
                </a:solidFill>
                <a:latin typeface="Monotype Corsiva" pitchFamily="66" charset="0"/>
              </a:rPr>
              <a:t>Л И Ц Е Й</a:t>
            </a:r>
          </a:p>
        </p:txBody>
      </p:sp>
      <p:sp>
        <p:nvSpPr>
          <p:cNvPr id="53266" name="Rectangle 18"/>
          <p:cNvSpPr>
            <a:spLocks noChangeArrowheads="1"/>
          </p:cNvSpPr>
          <p:nvPr/>
        </p:nvSpPr>
        <p:spPr bwMode="auto">
          <a:xfrm>
            <a:off x="0" y="2743200"/>
            <a:ext cx="1981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 sz="2000" b="1">
                <a:solidFill>
                  <a:srgbClr val="0000FF"/>
                </a:solidFill>
              </a:rPr>
              <a:t>19 октября – день Лицея</a:t>
            </a:r>
            <a:r>
              <a:rPr lang="ru-RU" sz="1800"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3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3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20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20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3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1" grpId="0"/>
      <p:bldP spid="532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Пушкин 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8388" y="2632075"/>
            <a:ext cx="1725612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12" descr="i_pushki_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9F3"/>
              </a:clrFrom>
              <a:clrTo>
                <a:srgbClr val="FFF9F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876800"/>
            <a:ext cx="1730375" cy="1981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68612" name="WordArt 13"/>
          <p:cNvSpPr>
            <a:spLocks noChangeArrowheads="1" noChangeShapeType="1" noTextEdit="1"/>
          </p:cNvSpPr>
          <p:nvPr/>
        </p:nvSpPr>
        <p:spPr bwMode="auto">
          <a:xfrm>
            <a:off x="152400" y="3886200"/>
            <a:ext cx="3781425" cy="1098550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14287"/>
              </a:avLst>
            </a:prstTxWarp>
          </a:bodyPr>
          <a:lstStyle/>
          <a:p>
            <a:pPr algn="ctr"/>
            <a:r>
              <a:rPr lang="ru-RU" sz="3600" b="1" kern="10"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0000"/>
                </a:solidFill>
                <a:latin typeface="Times New Roman"/>
                <a:cs typeface="Times New Roman"/>
              </a:rPr>
              <a:t>Арина  Родионовна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title"/>
          </p:nvPr>
        </p:nvSpPr>
        <p:spPr>
          <a:xfrm>
            <a:off x="4419600" y="152400"/>
            <a:ext cx="3962400" cy="838200"/>
          </a:xfrm>
        </p:spPr>
        <p:txBody>
          <a:bodyPr/>
          <a:lstStyle/>
          <a:p>
            <a:pPr algn="l"/>
            <a:r>
              <a:rPr lang="ru-RU" b="1" i="1">
                <a:solidFill>
                  <a:srgbClr val="FF0000"/>
                </a:solidFill>
                <a:latin typeface="Times New Roman" pitchFamily="18" charset="0"/>
              </a:rPr>
              <a:t>НЯНЯ ПОЭТА</a:t>
            </a:r>
          </a:p>
        </p:txBody>
      </p:sp>
      <p:sp>
        <p:nvSpPr>
          <p:cNvPr id="68619" name="Rectangle 11"/>
          <p:cNvSpPr>
            <a:spLocks noGrp="1" noChangeArrowheads="1"/>
          </p:cNvSpPr>
          <p:nvPr>
            <p:ph type="body" sz="half" idx="3"/>
          </p:nvPr>
        </p:nvSpPr>
        <p:spPr>
          <a:xfrm>
            <a:off x="3505200" y="990600"/>
            <a:ext cx="5410200" cy="54102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ru-RU" sz="1400"/>
              <a:t>        </a:t>
            </a:r>
            <a:r>
              <a:rPr lang="ru-RU" sz="2400" b="1">
                <a:solidFill>
                  <a:srgbClr val="000099"/>
                </a:solidFill>
                <a:latin typeface="Times New Roman" pitchFamily="18" charset="0"/>
              </a:rPr>
              <a:t>Бабушка поэта и крепостная няня Арина Родионовна Матвеева стали настоящими воспитательницами и самыми близкими его сердцу людьми.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400" b="1">
                <a:solidFill>
                  <a:srgbClr val="000099"/>
                </a:solidFill>
                <a:latin typeface="Times New Roman" pitchFamily="18" charset="0"/>
              </a:rPr>
              <a:t>         Няня – простая русская женщина, мастерица народной речи, знаток русских былин и пословиц.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400" b="1">
                <a:solidFill>
                  <a:srgbClr val="000099"/>
                </a:solidFill>
                <a:latin typeface="Times New Roman" pitchFamily="18" charset="0"/>
              </a:rPr>
              <a:t>          Арина Родионовна первая познакомила Пушкина с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400" b="1">
                <a:solidFill>
                  <a:srgbClr val="000099"/>
                </a:solidFill>
                <a:latin typeface="Times New Roman" pitchFamily="18" charset="0"/>
              </a:rPr>
              <a:t>     русскими сказками. Многие рассказы он записывал,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400" b="1">
                <a:solidFill>
                  <a:srgbClr val="000099"/>
                </a:solidFill>
                <a:latin typeface="Times New Roman" pitchFamily="18" charset="0"/>
              </a:rPr>
              <a:t>     а потом использовал в своих сказках.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2400" b="1">
                <a:solidFill>
                  <a:srgbClr val="000099"/>
                </a:solidFill>
                <a:latin typeface="Times New Roman" pitchFamily="18" charset="0"/>
              </a:rPr>
              <a:t>          </a:t>
            </a:r>
          </a:p>
        </p:txBody>
      </p:sp>
      <p:pic>
        <p:nvPicPr>
          <p:cNvPr id="68620" name="Рисунок 7" descr="Рисунок3_0.tmp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28600"/>
            <a:ext cx="3143250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1" name="Rectangle 13"/>
          <p:cNvSpPr>
            <a:spLocks noChangeArrowheads="1"/>
          </p:cNvSpPr>
          <p:nvPr/>
        </p:nvSpPr>
        <p:spPr bwMode="auto">
          <a:xfrm>
            <a:off x="1981200" y="5791200"/>
            <a:ext cx="6019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0099"/>
                </a:solidFill>
              </a:rPr>
              <a:t>     Ей мы  обязаны появлением на  свет  любимых сказок  нашего детства.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8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8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200"/>
                            </p:stCondLst>
                            <p:childTnLst>
                              <p:par>
                                <p:cTn id="26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800"/>
                            </p:stCondLst>
                            <p:childTnLst>
                              <p:par>
                                <p:cTn id="32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700"/>
                            </p:stCondLst>
                            <p:childTnLst>
                              <p:par>
                                <p:cTn id="38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8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900"/>
                            </p:stCondLst>
                            <p:childTnLst>
                              <p:par>
                                <p:cTn id="44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900"/>
                            </p:stCondLst>
                            <p:childTnLst>
                              <p:par>
                                <p:cTn id="54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8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300"/>
                            </p:stCondLst>
                            <p:childTnLst>
                              <p:par>
                                <p:cTn id="65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animBg="1"/>
      <p:bldP spid="686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gradFill rotWithShape="0">
          <a:gsLst>
            <a:gs pos="0">
              <a:srgbClr val="FFFFFF"/>
            </a:gs>
            <a:gs pos="7001">
              <a:srgbClr val="E6E6E6"/>
            </a:gs>
            <a:gs pos="32001">
              <a:srgbClr val="7D8496"/>
            </a:gs>
            <a:gs pos="47000">
              <a:srgbClr val="E6E6E6"/>
            </a:gs>
            <a:gs pos="85001">
              <a:srgbClr val="7D8496"/>
            </a:gs>
            <a:gs pos="100000">
              <a:srgbClr val="E6E6E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3" name="Rectangle 9"/>
          <p:cNvSpPr>
            <a:spLocks noGrp="1" noChangeArrowheads="1"/>
          </p:cNvSpPr>
          <p:nvPr>
            <p:ph sz="quarter" idx="4294967295"/>
          </p:nvPr>
        </p:nvSpPr>
        <p:spPr>
          <a:xfrm>
            <a:off x="5334000" y="1447800"/>
            <a:ext cx="4495800" cy="4678363"/>
          </a:xfrm>
        </p:spPr>
        <p:txBody>
          <a:bodyPr/>
          <a:lstStyle/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Подруга дней моих суровых,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Голубка дряхлая моя!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Одна в глуши лесов сосновых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Давно, давно ты ждёшь меня.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Ты под окном своей светлицы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Горюешь, будто на часах,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И медлят поминутно спицы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В твоих наморщенных руках.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Глядишь в забытые вороты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На чёрный отдалённый путь;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Тоска, предчувствия, заботы</a:t>
            </a:r>
          </a:p>
          <a:p>
            <a:pPr>
              <a:buFontTx/>
              <a:buNone/>
            </a:pPr>
            <a:r>
              <a:rPr lang="ru-RU" sz="2000" b="1">
                <a:solidFill>
                  <a:srgbClr val="000099"/>
                </a:solidFill>
                <a:latin typeface="Times New Roman" pitchFamily="18" charset="0"/>
              </a:rPr>
              <a:t>Теснят твою всечасно грудь</a:t>
            </a:r>
            <a:r>
              <a:rPr lang="ru-RU" sz="2400" b="1">
                <a:solidFill>
                  <a:srgbClr val="000099"/>
                </a:solidFill>
                <a:latin typeface="Times New Roman" pitchFamily="18" charset="0"/>
              </a:rPr>
              <a:t>.</a:t>
            </a:r>
            <a:r>
              <a:rPr lang="ru-RU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</a:p>
          <a:p>
            <a:pPr>
              <a:buFontTx/>
              <a:buNone/>
            </a:pPr>
            <a:r>
              <a:rPr lang="ru-RU" sz="2400">
                <a:solidFill>
                  <a:srgbClr val="0000FF"/>
                </a:solidFill>
                <a:latin typeface="Times New Roman" pitchFamily="18" charset="0"/>
              </a:rPr>
              <a:t>                    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525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9" name="WordArt 5"/>
          <p:cNvSpPr>
            <a:spLocks noChangeArrowheads="1" noChangeShapeType="1" noTextEdit="1"/>
          </p:cNvSpPr>
          <p:nvPr/>
        </p:nvSpPr>
        <p:spPr bwMode="auto">
          <a:xfrm>
            <a:off x="5029200" y="304800"/>
            <a:ext cx="3733800" cy="1066800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426"/>
              </a:avLst>
            </a:prstTxWarp>
          </a:bodyPr>
          <a:lstStyle/>
          <a:p>
            <a:pPr algn="ctr"/>
            <a:r>
              <a:rPr lang="ru-RU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99FF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C0C0C0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Няне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30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8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8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8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50"/>
                            </p:stCondLst>
                            <p:childTnLst>
                              <p:par>
                                <p:cTn id="26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8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8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8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50"/>
                            </p:stCondLst>
                            <p:childTnLst>
                              <p:par>
                                <p:cTn id="32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8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78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8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150"/>
                            </p:stCondLst>
                            <p:childTnLst>
                              <p:par>
                                <p:cTn id="38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8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8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8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750"/>
                            </p:stCondLst>
                            <p:childTnLst>
                              <p:par>
                                <p:cTn id="44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8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8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78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250"/>
                            </p:stCondLst>
                            <p:childTnLst>
                              <p:par>
                                <p:cTn id="50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8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8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8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750"/>
                            </p:stCondLst>
                            <p:childTnLst>
                              <p:par>
                                <p:cTn id="56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8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8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8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350"/>
                            </p:stCondLst>
                            <p:childTnLst>
                              <p:par>
                                <p:cTn id="62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8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8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8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850"/>
                            </p:stCondLst>
                            <p:childTnLst>
                              <p:par>
                                <p:cTn id="68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8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8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78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450"/>
                            </p:stCondLst>
                            <p:childTnLst>
                              <p:par>
                                <p:cTn id="74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8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8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8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150"/>
                            </p:stCondLst>
                            <p:childTnLst>
                              <p:par>
                                <p:cTn id="80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8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78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78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8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78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8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686800" cy="1143000"/>
          </a:xfrm>
        </p:spPr>
        <p:txBody>
          <a:bodyPr/>
          <a:lstStyle/>
          <a:p>
            <a:r>
              <a:rPr lang="ru-RU" sz="4800" b="1" i="1">
                <a:solidFill>
                  <a:srgbClr val="FF0000"/>
                </a:solidFill>
                <a:latin typeface="Times New Roman" pitchFamily="18" charset="0"/>
              </a:rPr>
              <a:t>                    Пушкин за работой   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86800" cy="5029200"/>
          </a:xfrm>
        </p:spPr>
        <p:txBody>
          <a:bodyPr/>
          <a:lstStyle/>
          <a:p>
            <a:pPr>
              <a:buFontTx/>
              <a:buNone/>
            </a:pPr>
            <a:r>
              <a:rPr lang="ru-RU"/>
              <a:t>                                   </a:t>
            </a:r>
          </a:p>
          <a:p>
            <a:pPr>
              <a:buFontTx/>
              <a:buNone/>
            </a:pPr>
            <a:endParaRPr lang="ru-RU"/>
          </a:p>
          <a:p>
            <a:pPr>
              <a:buFontTx/>
              <a:buNone/>
            </a:pPr>
            <a:endParaRPr lang="ru-RU"/>
          </a:p>
          <a:p>
            <a:pPr>
              <a:buFontTx/>
              <a:buNone/>
            </a:pPr>
            <a:endParaRPr lang="ru-RU"/>
          </a:p>
          <a:p>
            <a:pPr>
              <a:buFontTx/>
              <a:buNone/>
            </a:pPr>
            <a:endParaRPr lang="ru-RU" sz="2400">
              <a:latin typeface="Times New Roman" pitchFamily="18" charset="0"/>
            </a:endParaRPr>
          </a:p>
        </p:txBody>
      </p:sp>
      <p:pic>
        <p:nvPicPr>
          <p:cNvPr id="80907" name="Picture 11"/>
          <p:cNvPicPr>
            <a:picLocks noChangeAspect="1" noChangeArrowheads="1"/>
          </p:cNvPicPr>
          <p:nvPr/>
        </p:nvPicPr>
        <p:blipFill>
          <a:blip r:embed="rId2" cstate="print">
            <a:lum bright="12000" contrast="12000"/>
          </a:blip>
          <a:srcRect/>
          <a:stretch>
            <a:fillRect/>
          </a:stretch>
        </p:blipFill>
        <p:spPr bwMode="auto">
          <a:xfrm>
            <a:off x="228600" y="533400"/>
            <a:ext cx="3238500" cy="3581400"/>
          </a:xfrm>
          <a:prstGeom prst="rect">
            <a:avLst/>
          </a:prstGeom>
          <a:noFill/>
          <a:ln w="28575">
            <a:solidFill>
              <a:srgbClr val="666699"/>
            </a:solidFill>
            <a:miter lim="800000"/>
            <a:headEnd/>
            <a:tailEnd/>
          </a:ln>
          <a:effectLst/>
        </p:spPr>
      </p:pic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304800" y="4419600"/>
            <a:ext cx="2667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1800">
                <a:solidFill>
                  <a:srgbClr val="0000FF"/>
                </a:solidFill>
                <a:latin typeface="Arial" charset="0"/>
              </a:rPr>
              <a:t>  </a:t>
            </a:r>
            <a:r>
              <a:rPr lang="ru-RU" sz="2000" b="1">
                <a:solidFill>
                  <a:srgbClr val="000099"/>
                </a:solidFill>
              </a:rPr>
              <a:t>Бюро А.С. Пушкина</a:t>
            </a:r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3733800" y="1447800"/>
            <a:ext cx="54102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400" b="1" i="1">
                <a:solidFill>
                  <a:srgbClr val="000099"/>
                </a:solidFill>
              </a:rPr>
              <a:t>И мысли в голове волнуются в отваге,</a:t>
            </a:r>
          </a:p>
          <a:p>
            <a:r>
              <a:rPr lang="ru-RU" sz="2400" b="1" i="1">
                <a:solidFill>
                  <a:srgbClr val="000099"/>
                </a:solidFill>
              </a:rPr>
              <a:t>И рифмы лёгкие навстречу им бегут,</a:t>
            </a:r>
          </a:p>
          <a:p>
            <a:r>
              <a:rPr lang="ru-RU" sz="2400" b="1" i="1">
                <a:solidFill>
                  <a:srgbClr val="000099"/>
                </a:solidFill>
              </a:rPr>
              <a:t>И пальцы просятся к перу, перо – к  </a:t>
            </a:r>
          </a:p>
          <a:p>
            <a:r>
              <a:rPr lang="ru-RU" sz="2400" b="1" i="1">
                <a:solidFill>
                  <a:srgbClr val="000099"/>
                </a:solidFill>
              </a:rPr>
              <a:t>                                                        бумаге </a:t>
            </a:r>
          </a:p>
          <a:p>
            <a:r>
              <a:rPr lang="ru-RU" sz="2400" b="1" i="1">
                <a:solidFill>
                  <a:srgbClr val="000099"/>
                </a:solidFill>
              </a:rPr>
              <a:t>Минута – и стихи свободно потекут.</a:t>
            </a:r>
          </a:p>
        </p:txBody>
      </p:sp>
      <p:pic>
        <p:nvPicPr>
          <p:cNvPr id="80911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95960">
            <a:off x="6324600" y="3429000"/>
            <a:ext cx="2441575" cy="3200400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/>
        </p:spPr>
      </p:pic>
      <p:pic>
        <p:nvPicPr>
          <p:cNvPr id="8091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824288"/>
            <a:ext cx="2941638" cy="3033712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30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0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0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3000"/>
                                        <p:tgtEl>
                                          <p:spTgt spid="8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0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00"/>
                            </p:stCondLst>
                            <p:childTnLst>
                              <p:par>
                                <p:cTn id="31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0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0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00"/>
                            </p:stCondLst>
                            <p:childTnLst>
                              <p:par>
                                <p:cTn id="37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0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0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0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300"/>
                            </p:stCondLst>
                            <p:childTnLst>
                              <p:par>
                                <p:cTn id="43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0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0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0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800"/>
                            </p:stCondLst>
                            <p:childTnLst>
                              <p:par>
                                <p:cTn id="49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0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0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09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</p:bld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2233</TotalTime>
  <Words>852</Words>
  <Application>Microsoft Office PowerPoint</Application>
  <PresentationFormat>Экран (4:3)</PresentationFormat>
  <Paragraphs>215</Paragraphs>
  <Slides>36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0" baseType="lpstr">
      <vt:lpstr>Arial</vt:lpstr>
      <vt:lpstr>Monotype Corsiva</vt:lpstr>
      <vt:lpstr>Times New Roman</vt:lpstr>
      <vt:lpstr>Оформление по умолчанию</vt:lpstr>
      <vt:lpstr>Презентация PowerPoint</vt:lpstr>
      <vt:lpstr>Презентация PowerPoint</vt:lpstr>
      <vt:lpstr>Презентация PowerPoint</vt:lpstr>
      <vt:lpstr>Пушкин-ребёнок </vt:lpstr>
      <vt:lpstr>             РОДИТЕЛИ</vt:lpstr>
      <vt:lpstr> </vt:lpstr>
      <vt:lpstr>НЯНЯ ПОЭТА</vt:lpstr>
      <vt:lpstr>Презентация PowerPoint</vt:lpstr>
      <vt:lpstr>                    Пушкин за работой   </vt:lpstr>
      <vt:lpstr>Презентация PowerPoint</vt:lpstr>
      <vt:lpstr>Презентация PowerPoint</vt:lpstr>
      <vt:lpstr>Презентация PowerPoint</vt:lpstr>
      <vt:lpstr>Презентация PowerPoint</vt:lpstr>
      <vt:lpstr>Мировое достояние культуры </vt:lpstr>
      <vt:lpstr>Презентация PowerPoint</vt:lpstr>
      <vt:lpstr>Презентация PowerPoint</vt:lpstr>
      <vt:lpstr> </vt:lpstr>
      <vt:lpstr>Презентация PowerPoint</vt:lpstr>
      <vt:lpstr>Личные вещи поэта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Три девицы под окном Пряли поздно вечерком.  «Кабы я была царица, —  Говорит одна девица, —  То на весь крещеный мир Приготовила б я пир. 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Александр</cp:lastModifiedBy>
  <cp:revision>62</cp:revision>
  <cp:lastPrinted>1601-01-01T00:00:00Z</cp:lastPrinted>
  <dcterms:created xsi:type="dcterms:W3CDTF">1601-01-01T00:00:00Z</dcterms:created>
  <dcterms:modified xsi:type="dcterms:W3CDTF">2016-01-13T10:30:10Z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